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54"/>
  </p:notesMasterIdLst>
  <p:handoutMasterIdLst>
    <p:handoutMasterId r:id="rId55"/>
  </p:handoutMasterIdLst>
  <p:sldIdLst>
    <p:sldId id="380" r:id="rId2"/>
    <p:sldId id="453" r:id="rId3"/>
    <p:sldId id="474" r:id="rId4"/>
    <p:sldId id="458" r:id="rId5"/>
    <p:sldId id="520" r:id="rId6"/>
    <p:sldId id="522" r:id="rId7"/>
    <p:sldId id="521" r:id="rId8"/>
    <p:sldId id="473" r:id="rId9"/>
    <p:sldId id="450" r:id="rId10"/>
    <p:sldId id="501" r:id="rId11"/>
    <p:sldId id="502" r:id="rId12"/>
    <p:sldId id="503" r:id="rId13"/>
    <p:sldId id="504" r:id="rId14"/>
    <p:sldId id="505" r:id="rId15"/>
    <p:sldId id="511" r:id="rId16"/>
    <p:sldId id="507" r:id="rId17"/>
    <p:sldId id="475" r:id="rId18"/>
    <p:sldId id="476" r:id="rId19"/>
    <p:sldId id="509" r:id="rId20"/>
    <p:sldId id="508" r:id="rId21"/>
    <p:sldId id="510" r:id="rId22"/>
    <p:sldId id="506" r:id="rId23"/>
    <p:sldId id="437" r:id="rId24"/>
    <p:sldId id="459" r:id="rId25"/>
    <p:sldId id="461" r:id="rId26"/>
    <p:sldId id="466" r:id="rId27"/>
    <p:sldId id="497" r:id="rId28"/>
    <p:sldId id="460" r:id="rId29"/>
    <p:sldId id="477" r:id="rId30"/>
    <p:sldId id="498" r:id="rId31"/>
    <p:sldId id="499" r:id="rId32"/>
    <p:sldId id="500" r:id="rId33"/>
    <p:sldId id="517" r:id="rId34"/>
    <p:sldId id="518" r:id="rId35"/>
    <p:sldId id="513" r:id="rId36"/>
    <p:sldId id="514" r:id="rId37"/>
    <p:sldId id="436" r:id="rId38"/>
    <p:sldId id="516" r:id="rId39"/>
    <p:sldId id="519" r:id="rId40"/>
    <p:sldId id="492" r:id="rId41"/>
    <p:sldId id="524" r:id="rId42"/>
    <p:sldId id="494" r:id="rId43"/>
    <p:sldId id="523" r:id="rId44"/>
    <p:sldId id="446" r:id="rId45"/>
    <p:sldId id="512" r:id="rId46"/>
    <p:sldId id="441" r:id="rId47"/>
    <p:sldId id="389" r:id="rId48"/>
    <p:sldId id="483" r:id="rId49"/>
    <p:sldId id="395" r:id="rId50"/>
    <p:sldId id="398" r:id="rId51"/>
    <p:sldId id="496" r:id="rId52"/>
    <p:sldId id="396" r:id="rId5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C5DAF9"/>
    <a:srgbClr val="FFFFFF"/>
    <a:srgbClr val="FBF271"/>
    <a:srgbClr val="FBF376"/>
    <a:srgbClr val="E5C425"/>
    <a:srgbClr val="E3BF24"/>
    <a:srgbClr val="D9C6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2" autoAdjust="0"/>
    <p:restoredTop sz="94580" autoAdjust="0"/>
  </p:normalViewPr>
  <p:slideViewPr>
    <p:cSldViewPr snapToGrid="0">
      <p:cViewPr varScale="1">
        <p:scale>
          <a:sx n="67" d="100"/>
          <a:sy n="67" d="100"/>
        </p:scale>
        <p:origin x="-444" y="-102"/>
      </p:cViewPr>
      <p:guideLst>
        <p:guide orient="horz" pos="1152"/>
        <p:guide pos="2024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8"/>
    </p:cViewPr>
  </p:sorterViewPr>
  <p:notesViewPr>
    <p:cSldViewPr snapToGrid="0">
      <p:cViewPr varScale="1">
        <p:scale>
          <a:sx n="84" d="100"/>
          <a:sy n="84" d="100"/>
        </p:scale>
        <p:origin x="-2080" y="-10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E5A7AA3-9101-4275-B428-3ED34A387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BA7094A-2F61-4F02-84EB-8F054F29D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7F67E-D86A-4005-A5AE-DE59C0194F26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05352-F2D0-40A7-957B-A55738E087D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redraw this to show better overlap and definition of different kinds of communities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E9F568-FDC4-463B-B702-9BDE55E0E337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9466DA-7ADD-40F6-A1DE-3DBA97C5BC43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C33827-1542-40F1-B55C-F96071066CE3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4850"/>
            <a:ext cx="4648200" cy="34861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8638" cy="4098925"/>
          </a:xfrm>
          <a:noFill/>
          <a:ln/>
        </p:spPr>
        <p:txBody>
          <a:bodyPr wrap="none" anchor="ctr"/>
          <a:lstStyle/>
          <a:p>
            <a:pPr defTabSz="517525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044B6-7752-45FA-9D72-6C1E93703CC0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4850"/>
            <a:ext cx="4648200" cy="34861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8638" cy="4098925"/>
          </a:xfrm>
          <a:noFill/>
          <a:ln/>
        </p:spPr>
        <p:txBody>
          <a:bodyPr wrap="none" anchor="ctr"/>
          <a:lstStyle/>
          <a:p>
            <a:pPr defTabSz="517525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DF532-C1D2-4F0F-91F4-FDE0F73C7E5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343DB-FDE0-4F41-B0C8-61E9A11006F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15963" lvl="1" indent="-274638"/>
            <a:r>
              <a:rPr lang="en-US" smtClean="0"/>
              <a:t>Central IT dedicated resources, computer labs, libraries, departmental compute resources, computers in research labs, grad student work stations, …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4E00E0-43EC-46FB-9B9D-5D82CC67671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481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704850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 short the key functionality is the fact that Condor can submit to ARC, and that the WMS, using Condor, is capable of parsing ARC-CE contactstrings in the BDII.</a:t>
            </a:r>
          </a:p>
          <a:p>
            <a:endParaRPr lang="en-US" smtClean="0"/>
          </a:p>
          <a:p>
            <a:r>
              <a:rPr lang="en-US" smtClean="0"/>
              <a:t>Hence, the only thing needed is to publish the ARC-CE in the BDII (which is already a feature of the ARC-CE - so no translator needed), and to install the glite-WN environment on the worker nodes - thats it, then the ARC-CE will start to receive gLite-jobs, as if it was a CREAM or LCG CE.</a:t>
            </a:r>
          </a:p>
          <a:p>
            <a:r>
              <a:rPr lang="en-US" smtClean="0"/>
              <a:t>Arc CE then dispatches the glite jobs managing the queues and the data transfer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B9975A-C174-4D41-9370-B3CA06F10DD4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E34DB-FF0D-4AC3-8C30-33B68EFDDF0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301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704850"/>
            <a:ext cx="4648200" cy="3486150"/>
          </a:xfrm>
          <a:solidFill>
            <a:srgbClr val="FFFFFF"/>
          </a:solidFill>
          <a:ln/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A9B607-84AF-483C-8882-AF05E779907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E2FCC-6F15-47B0-867B-689E83A356E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0413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886200"/>
            <a:ext cx="8128000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 sz="240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033B-AA58-4FD7-AD94-D10359703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0"/>
            <a:ext cx="1965325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43575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F85BE-F8CC-4B92-B50E-0CA9AE542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94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4700" y="1333500"/>
            <a:ext cx="7772400" cy="46863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1D8-38DF-4A1E-AE70-729855281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1074-8B67-4803-9372-92E1290DF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FCE0-9482-4805-B805-3782DF63D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9D64B-CE73-40B8-90DA-DA0D2FFF4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151CF-BC48-47EB-8BBA-77FAEE4CC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E0844-8452-4B40-A204-114FD43E8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BF1F-1441-4EBD-B947-4209E0EF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79351-842D-4557-8F2D-67F574476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29BDF-A241-425E-B07B-9C462E3E9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30275" y="257175"/>
            <a:ext cx="6946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1782763"/>
            <a:ext cx="7772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-1266825" y="600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a typeface="+mn-ea"/>
              <a:cs typeface="Arial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4008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8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F45985C6-1ABC-415E-9EDB-AFE4D98CB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903413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21" name="Rectangle 17"/>
          <p:cNvSpPr>
            <a:spLocks noGrp="1" noChangeArrowheads="1"/>
          </p:cNvSpPr>
          <p:nvPr userDrawn="1"/>
        </p:nvSpPr>
        <p:spPr bwMode="auto">
          <a:xfrm>
            <a:off x="155575" y="6473825"/>
            <a:ext cx="22653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defRPr/>
            </a:pPr>
            <a:r>
              <a:rPr lang="en-US" sz="1400" dirty="0">
                <a:solidFill>
                  <a:srgbClr val="FF8000"/>
                </a:solidFill>
                <a:ea typeface="ＭＳ Ｐゴシック" pitchFamily="16" charset="-128"/>
                <a:cs typeface="+mn-cs"/>
              </a:rPr>
              <a:t>October, 2009</a:t>
            </a:r>
            <a:endParaRPr lang="en-US" sz="1400" dirty="0">
              <a:solidFill>
                <a:srgbClr val="FF8000"/>
              </a:solidFill>
              <a:ea typeface="ＭＳ Ｐゴシック" pitchFamily="16" charset="-128"/>
              <a:cs typeface="+mn-cs"/>
            </a:endParaRPr>
          </a:p>
        </p:txBody>
      </p:sp>
      <p:sp>
        <p:nvSpPr>
          <p:cNvPr id="251922" name="Line 18"/>
          <p:cNvSpPr>
            <a:spLocks noChangeShapeType="1"/>
          </p:cNvSpPr>
          <p:nvPr userDrawn="1"/>
        </p:nvSpPr>
        <p:spPr bwMode="auto">
          <a:xfrm>
            <a:off x="0" y="1139825"/>
            <a:ext cx="8967788" cy="441325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 userDrawn="1"/>
        </p:nvSpPr>
        <p:spPr bwMode="auto">
          <a:xfrm>
            <a:off x="2593975" y="6473825"/>
            <a:ext cx="34020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defRPr/>
            </a:pPr>
            <a:r>
              <a:rPr lang="en-US" sz="1400" dirty="0">
                <a:solidFill>
                  <a:srgbClr val="FF8000"/>
                </a:solidFill>
                <a:ea typeface="ＭＳ Ｐゴシック" pitchFamily="16" charset="-128"/>
                <a:cs typeface="+mn-cs"/>
              </a:rPr>
              <a:t>Oklahoma SuperComputing Symposium</a:t>
            </a:r>
            <a:endParaRPr lang="en-US" sz="1400" dirty="0">
              <a:solidFill>
                <a:srgbClr val="FF8000"/>
              </a:solidFill>
              <a:ea typeface="ＭＳ Ｐゴシック" pitchFamily="16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  <p:sldLayoutId id="214748369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80"/>
          </a:solidFill>
          <a:latin typeface="+mn-lt"/>
          <a:ea typeface="+mj-ea"/>
          <a:cs typeface="Verdan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80"/>
          </a:solidFill>
          <a:latin typeface="Arial" charset="0"/>
          <a:ea typeface="ＭＳ Ｐゴシック" pitchFamily="16" charset="-128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80"/>
          </a:solidFill>
          <a:latin typeface="Arial" charset="0"/>
          <a:ea typeface="ＭＳ Ｐゴシック" pitchFamily="16" charset="-128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80"/>
          </a:solidFill>
          <a:latin typeface="Arial" charset="0"/>
          <a:ea typeface="ＭＳ Ｐゴシック" pitchFamily="16" charset="-128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80"/>
          </a:solidFill>
          <a:latin typeface="Arial" charset="0"/>
          <a:ea typeface="ＭＳ Ｐゴシック" pitchFamily="16" charset="-128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pitchFamily="18" charset="0"/>
        <a:buChar char="•"/>
        <a:defRPr kumimoji="1" sz="28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pitchFamily="18" charset="2"/>
        <a:buChar char=""/>
        <a:defRPr kumimoji="1" sz="24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§"/>
        <a:defRPr kumimoji="1"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8.jpeg"/><Relationship Id="rId10" Type="http://schemas.openxmlformats.org/officeDocument/2006/relationships/image" Target="../media/image11.png"/><Relationship Id="rId4" Type="http://schemas.openxmlformats.org/officeDocument/2006/relationships/image" Target="../media/image37.jpeg"/><Relationship Id="rId9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37.jpeg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38" y="1146175"/>
            <a:ext cx="596582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8" y="4916488"/>
            <a:ext cx="785336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276725"/>
            <a:ext cx="8128000" cy="1412875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z="1800" smtClean="0"/>
          </a:p>
        </p:txBody>
      </p:sp>
      <p:sp>
        <p:nvSpPr>
          <p:cNvPr id="4966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57213" y="1427163"/>
            <a:ext cx="7772400" cy="20812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/>
            </a:r>
            <a:br>
              <a:rPr lang="en-US" sz="28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</a:br>
            <a:r>
              <a:rPr lang="en-US" sz="2800"/>
              <a:t>Collaborative Science, </a:t>
            </a:r>
            <a:br>
              <a:rPr lang="en-US" sz="2800"/>
            </a:br>
            <a:r>
              <a:rPr lang="en-US" sz="2800"/>
              <a:t>Campus Cyberinfrastructure, &amp;</a:t>
            </a:r>
            <a:br>
              <a:rPr lang="en-US" sz="2800"/>
            </a:br>
            <a:r>
              <a:rPr lang="en-US" sz="2800"/>
              <a:t>the Open Science Grid </a:t>
            </a:r>
            <a:r>
              <a:rPr lang="en-US" sz="28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/>
            </a:r>
            <a:br>
              <a:rPr lang="en-US" sz="28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</a:br>
            <a:endParaRPr lang="en-US" sz="2000" dirty="0">
              <a:cs typeface="+mj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5897563"/>
            <a:ext cx="1042987" cy="96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</p:pic>
      <p:pic>
        <p:nvPicPr>
          <p:cNvPr id="16390" name="Picture 6" descr="DOE 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67400"/>
            <a:ext cx="993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5"/>
          <p:cNvSpPr txBox="1">
            <a:spLocks/>
          </p:cNvSpPr>
          <p:nvPr/>
        </p:nvSpPr>
        <p:spPr bwMode="auto">
          <a:xfrm>
            <a:off x="647700" y="3886200"/>
            <a:ext cx="812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000080"/>
              </a:buClr>
              <a:buFont typeface="Times" pitchFamily="18" charset="0"/>
              <a:buNone/>
              <a:defRPr/>
            </a:pPr>
            <a:r>
              <a:rPr kumimoji="1" lang="en-US" b="1" kern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Ruth Pordes</a:t>
            </a:r>
          </a:p>
          <a:p>
            <a:pPr algn="ctr" eaLnBrk="0" hangingPunct="0">
              <a:spcBef>
                <a:spcPct val="20000"/>
              </a:spcBef>
              <a:buClr>
                <a:srgbClr val="000080"/>
              </a:buClr>
              <a:buFont typeface="Times" pitchFamily="18" charset="0"/>
              <a:buNone/>
              <a:defRPr/>
            </a:pPr>
            <a:r>
              <a:rPr kumimoji="1" lang="en-US" b="1" kern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Fermilab</a:t>
            </a:r>
          </a:p>
        </p:txBody>
      </p:sp>
      <p:pic>
        <p:nvPicPr>
          <p:cNvPr id="16392" name="Picture 10" descr="Fermi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99400" y="0"/>
            <a:ext cx="96361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930275" y="0"/>
            <a:ext cx="8213725" cy="1143000"/>
          </a:xfrm>
        </p:spPr>
        <p:txBody>
          <a:bodyPr/>
          <a:lstStyle/>
          <a:p>
            <a:r>
              <a:rPr lang="en-US" smtClean="0">
                <a:cs typeface="Verdana" pitchFamily="34" charset="0"/>
              </a:rPr>
              <a:t>Several Current Models </a:t>
            </a:r>
            <a:br>
              <a:rPr lang="en-US" smtClean="0">
                <a:cs typeface="Verdana" pitchFamily="34" charset="0"/>
              </a:rPr>
            </a:br>
            <a:r>
              <a:rPr lang="en-US" smtClean="0">
                <a:cs typeface="Verdana" pitchFamily="34" charset="0"/>
              </a:rPr>
              <a:t>for Campus Grids (in OSG)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9144C-4044-4D2C-8D1B-CD4732CD3AD9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013" cy="1281113"/>
          </a:xfrm>
        </p:spPr>
        <p:txBody>
          <a:bodyPr/>
          <a:lstStyle/>
          <a:p>
            <a:r>
              <a:rPr lang="en-US" smtClean="0">
                <a:latin typeface="Calibri" pitchFamily="34" charset="0"/>
                <a:cs typeface="Verdana" pitchFamily="34" charset="0"/>
              </a:rPr>
              <a:t>A Campus Condor pool with  no OSG connectivity e.g University of North Carolina, </a:t>
            </a:r>
          </a:p>
        </p:txBody>
      </p:sp>
      <p:grpSp>
        <p:nvGrpSpPr>
          <p:cNvPr id="29698" name="Group 33"/>
          <p:cNvGrpSpPr>
            <a:grpSpLocks/>
          </p:cNvGrpSpPr>
          <p:nvPr/>
        </p:nvGrpSpPr>
        <p:grpSpPr bwMode="auto">
          <a:xfrm>
            <a:off x="228600" y="1122363"/>
            <a:ext cx="8534400" cy="5641975"/>
            <a:chOff x="144" y="528"/>
            <a:chExt cx="5376" cy="3554"/>
          </a:xfrm>
        </p:grpSpPr>
        <p:sp>
          <p:nvSpPr>
            <p:cNvPr id="188418" name="Cloud"/>
            <p:cNvSpPr>
              <a:spLocks noChangeAspect="1" noEditPoints="1" noChangeArrowheads="1"/>
            </p:cNvSpPr>
            <p:nvPr/>
          </p:nvSpPr>
          <p:spPr bwMode="auto">
            <a:xfrm>
              <a:off x="144" y="528"/>
              <a:ext cx="5376" cy="35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>
                <a:ea typeface="ＭＳ Ｐゴシック" pitchFamily="16" charset="-128"/>
                <a:cs typeface="+mn-cs"/>
              </a:endParaRPr>
            </a:p>
          </p:txBody>
        </p:sp>
        <p:grpSp>
          <p:nvGrpSpPr>
            <p:cNvPr id="29700" name="Group 4"/>
            <p:cNvGrpSpPr>
              <a:grpSpLocks/>
            </p:cNvGrpSpPr>
            <p:nvPr/>
          </p:nvGrpSpPr>
          <p:grpSpPr bwMode="auto">
            <a:xfrm>
              <a:off x="2030" y="2071"/>
              <a:ext cx="1609" cy="322"/>
              <a:chOff x="2222" y="2023"/>
              <a:chExt cx="1609" cy="322"/>
            </a:xfrm>
          </p:grpSpPr>
          <p:sp>
            <p:nvSpPr>
              <p:cNvPr id="29727" name="AutoShape 5"/>
              <p:cNvSpPr>
                <a:spLocks noChangeArrowheads="1"/>
              </p:cNvSpPr>
              <p:nvPr/>
            </p:nvSpPr>
            <p:spPr bwMode="auto">
              <a:xfrm>
                <a:off x="2304" y="2023"/>
                <a:ext cx="1440" cy="322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29728" name="Text Box 6"/>
              <p:cNvSpPr txBox="1">
                <a:spLocks noChangeArrowheads="1"/>
              </p:cNvSpPr>
              <p:nvPr/>
            </p:nvSpPr>
            <p:spPr bwMode="auto">
              <a:xfrm>
                <a:off x="2222" y="2044"/>
                <a:ext cx="1609" cy="291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latin typeface="Comic Sans MS" pitchFamily="66" charset="0"/>
                  </a:rPr>
                  <a:t>Central Manager</a:t>
                </a:r>
              </a:p>
            </p:txBody>
          </p:sp>
        </p:grpSp>
        <p:pic>
          <p:nvPicPr>
            <p:cNvPr id="29701" name="Picture 7" descr="j019538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2544"/>
              <a:ext cx="1131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702" name="Group 8"/>
            <p:cNvGrpSpPr>
              <a:grpSpLocks/>
            </p:cNvGrpSpPr>
            <p:nvPr/>
          </p:nvGrpSpPr>
          <p:grpSpPr bwMode="auto">
            <a:xfrm>
              <a:off x="3696" y="720"/>
              <a:ext cx="1300" cy="1531"/>
              <a:chOff x="4217" y="855"/>
              <a:chExt cx="1300" cy="1531"/>
            </a:xfrm>
          </p:grpSpPr>
          <p:pic>
            <p:nvPicPr>
              <p:cNvPr id="29722" name="Picture 9" descr="j028575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17" y="855"/>
                <a:ext cx="1149" cy="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23" name="Picture 10" descr="j028575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72" y="1104"/>
                <a:ext cx="1149" cy="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24" name="Picture 11" descr="j028575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20" y="1296"/>
                <a:ext cx="1149" cy="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25" name="Picture 12" descr="j028575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20" y="1488"/>
                <a:ext cx="1149" cy="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26" name="Picture 13" descr="j028575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1680"/>
                <a:ext cx="1149" cy="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703" name="Group 14"/>
            <p:cNvGrpSpPr>
              <a:grpSpLocks/>
            </p:cNvGrpSpPr>
            <p:nvPr/>
          </p:nvGrpSpPr>
          <p:grpSpPr bwMode="auto">
            <a:xfrm>
              <a:off x="912" y="1104"/>
              <a:ext cx="858" cy="1476"/>
              <a:chOff x="336" y="912"/>
              <a:chExt cx="858" cy="1476"/>
            </a:xfrm>
          </p:grpSpPr>
          <p:sp>
            <p:nvSpPr>
              <p:cNvPr id="29717" name="tower"/>
              <p:cNvSpPr>
                <a:spLocks noEditPoints="1" noChangeArrowheads="1"/>
              </p:cNvSpPr>
              <p:nvPr/>
            </p:nvSpPr>
            <p:spPr bwMode="auto">
              <a:xfrm>
                <a:off x="336" y="912"/>
                <a:ext cx="570" cy="1140"/>
              </a:xfrm>
              <a:custGeom>
                <a:avLst/>
                <a:gdLst>
                  <a:gd name="T0" fmla="*/ 0 w 21600"/>
                  <a:gd name="T1" fmla="*/ 6 h 21600"/>
                  <a:gd name="T2" fmla="*/ 5 w 21600"/>
                  <a:gd name="T3" fmla="*/ 0 h 21600"/>
                  <a:gd name="T4" fmla="*/ 8 w 21600"/>
                  <a:gd name="T5" fmla="*/ 0 h 21600"/>
                  <a:gd name="T6" fmla="*/ 15 w 21600"/>
                  <a:gd name="T7" fmla="*/ 0 h 21600"/>
                  <a:gd name="T8" fmla="*/ 15 w 21600"/>
                  <a:gd name="T9" fmla="*/ 32 h 21600"/>
                  <a:gd name="T10" fmla="*/ 15 w 21600"/>
                  <a:gd name="T11" fmla="*/ 54 h 21600"/>
                  <a:gd name="T12" fmla="*/ 11 w 21600"/>
                  <a:gd name="T13" fmla="*/ 60 h 21600"/>
                  <a:gd name="T14" fmla="*/ 7 w 21600"/>
                  <a:gd name="T15" fmla="*/ 60 h 21600"/>
                  <a:gd name="T16" fmla="*/ 0 w 21600"/>
                  <a:gd name="T17" fmla="*/ 60 h 21600"/>
                  <a:gd name="T18" fmla="*/ 0 w 21600"/>
                  <a:gd name="T19" fmla="*/ 32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5 w 21600"/>
                  <a:gd name="T31" fmla="*/ 22547 h 21600"/>
                  <a:gd name="T32" fmla="*/ 21486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8" name="tower"/>
              <p:cNvSpPr>
                <a:spLocks noEditPoints="1" noChangeArrowheads="1"/>
              </p:cNvSpPr>
              <p:nvPr/>
            </p:nvSpPr>
            <p:spPr bwMode="auto">
              <a:xfrm>
                <a:off x="394" y="975"/>
                <a:ext cx="570" cy="1140"/>
              </a:xfrm>
              <a:custGeom>
                <a:avLst/>
                <a:gdLst>
                  <a:gd name="T0" fmla="*/ 0 w 21600"/>
                  <a:gd name="T1" fmla="*/ 6 h 21600"/>
                  <a:gd name="T2" fmla="*/ 5 w 21600"/>
                  <a:gd name="T3" fmla="*/ 0 h 21600"/>
                  <a:gd name="T4" fmla="*/ 8 w 21600"/>
                  <a:gd name="T5" fmla="*/ 0 h 21600"/>
                  <a:gd name="T6" fmla="*/ 15 w 21600"/>
                  <a:gd name="T7" fmla="*/ 0 h 21600"/>
                  <a:gd name="T8" fmla="*/ 15 w 21600"/>
                  <a:gd name="T9" fmla="*/ 32 h 21600"/>
                  <a:gd name="T10" fmla="*/ 15 w 21600"/>
                  <a:gd name="T11" fmla="*/ 54 h 21600"/>
                  <a:gd name="T12" fmla="*/ 11 w 21600"/>
                  <a:gd name="T13" fmla="*/ 60 h 21600"/>
                  <a:gd name="T14" fmla="*/ 7 w 21600"/>
                  <a:gd name="T15" fmla="*/ 60 h 21600"/>
                  <a:gd name="T16" fmla="*/ 0 w 21600"/>
                  <a:gd name="T17" fmla="*/ 60 h 21600"/>
                  <a:gd name="T18" fmla="*/ 0 w 21600"/>
                  <a:gd name="T19" fmla="*/ 32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5 w 21600"/>
                  <a:gd name="T31" fmla="*/ 22547 h 21600"/>
                  <a:gd name="T32" fmla="*/ 21486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9" name="tower"/>
              <p:cNvSpPr>
                <a:spLocks noEditPoints="1" noChangeArrowheads="1"/>
              </p:cNvSpPr>
              <p:nvPr/>
            </p:nvSpPr>
            <p:spPr bwMode="auto">
              <a:xfrm>
                <a:off x="457" y="1074"/>
                <a:ext cx="570" cy="1140"/>
              </a:xfrm>
              <a:custGeom>
                <a:avLst/>
                <a:gdLst>
                  <a:gd name="T0" fmla="*/ 0 w 21600"/>
                  <a:gd name="T1" fmla="*/ 6 h 21600"/>
                  <a:gd name="T2" fmla="*/ 5 w 21600"/>
                  <a:gd name="T3" fmla="*/ 0 h 21600"/>
                  <a:gd name="T4" fmla="*/ 8 w 21600"/>
                  <a:gd name="T5" fmla="*/ 0 h 21600"/>
                  <a:gd name="T6" fmla="*/ 15 w 21600"/>
                  <a:gd name="T7" fmla="*/ 0 h 21600"/>
                  <a:gd name="T8" fmla="*/ 15 w 21600"/>
                  <a:gd name="T9" fmla="*/ 32 h 21600"/>
                  <a:gd name="T10" fmla="*/ 15 w 21600"/>
                  <a:gd name="T11" fmla="*/ 54 h 21600"/>
                  <a:gd name="T12" fmla="*/ 11 w 21600"/>
                  <a:gd name="T13" fmla="*/ 60 h 21600"/>
                  <a:gd name="T14" fmla="*/ 7 w 21600"/>
                  <a:gd name="T15" fmla="*/ 60 h 21600"/>
                  <a:gd name="T16" fmla="*/ 0 w 21600"/>
                  <a:gd name="T17" fmla="*/ 60 h 21600"/>
                  <a:gd name="T18" fmla="*/ 0 w 21600"/>
                  <a:gd name="T19" fmla="*/ 32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5 w 21600"/>
                  <a:gd name="T31" fmla="*/ 22547 h 21600"/>
                  <a:gd name="T32" fmla="*/ 21486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0" name="tower"/>
              <p:cNvSpPr>
                <a:spLocks noEditPoints="1" noChangeArrowheads="1"/>
              </p:cNvSpPr>
              <p:nvPr/>
            </p:nvSpPr>
            <p:spPr bwMode="auto">
              <a:xfrm>
                <a:off x="528" y="1152"/>
                <a:ext cx="570" cy="1140"/>
              </a:xfrm>
              <a:custGeom>
                <a:avLst/>
                <a:gdLst>
                  <a:gd name="T0" fmla="*/ 0 w 21600"/>
                  <a:gd name="T1" fmla="*/ 6 h 21600"/>
                  <a:gd name="T2" fmla="*/ 5 w 21600"/>
                  <a:gd name="T3" fmla="*/ 0 h 21600"/>
                  <a:gd name="T4" fmla="*/ 8 w 21600"/>
                  <a:gd name="T5" fmla="*/ 0 h 21600"/>
                  <a:gd name="T6" fmla="*/ 15 w 21600"/>
                  <a:gd name="T7" fmla="*/ 0 h 21600"/>
                  <a:gd name="T8" fmla="*/ 15 w 21600"/>
                  <a:gd name="T9" fmla="*/ 32 h 21600"/>
                  <a:gd name="T10" fmla="*/ 15 w 21600"/>
                  <a:gd name="T11" fmla="*/ 54 h 21600"/>
                  <a:gd name="T12" fmla="*/ 11 w 21600"/>
                  <a:gd name="T13" fmla="*/ 60 h 21600"/>
                  <a:gd name="T14" fmla="*/ 7 w 21600"/>
                  <a:gd name="T15" fmla="*/ 60 h 21600"/>
                  <a:gd name="T16" fmla="*/ 0 w 21600"/>
                  <a:gd name="T17" fmla="*/ 60 h 21600"/>
                  <a:gd name="T18" fmla="*/ 0 w 21600"/>
                  <a:gd name="T19" fmla="*/ 32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5 w 21600"/>
                  <a:gd name="T31" fmla="*/ 22547 h 21600"/>
                  <a:gd name="T32" fmla="*/ 21486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1" name="tower"/>
              <p:cNvSpPr>
                <a:spLocks noEditPoints="1" noChangeArrowheads="1"/>
              </p:cNvSpPr>
              <p:nvPr/>
            </p:nvSpPr>
            <p:spPr bwMode="auto">
              <a:xfrm>
                <a:off x="624" y="1248"/>
                <a:ext cx="570" cy="1140"/>
              </a:xfrm>
              <a:custGeom>
                <a:avLst/>
                <a:gdLst>
                  <a:gd name="T0" fmla="*/ 0 w 21600"/>
                  <a:gd name="T1" fmla="*/ 6 h 21600"/>
                  <a:gd name="T2" fmla="*/ 5 w 21600"/>
                  <a:gd name="T3" fmla="*/ 0 h 21600"/>
                  <a:gd name="T4" fmla="*/ 8 w 21600"/>
                  <a:gd name="T5" fmla="*/ 0 h 21600"/>
                  <a:gd name="T6" fmla="*/ 15 w 21600"/>
                  <a:gd name="T7" fmla="*/ 0 h 21600"/>
                  <a:gd name="T8" fmla="*/ 15 w 21600"/>
                  <a:gd name="T9" fmla="*/ 32 h 21600"/>
                  <a:gd name="T10" fmla="*/ 15 w 21600"/>
                  <a:gd name="T11" fmla="*/ 54 h 21600"/>
                  <a:gd name="T12" fmla="*/ 11 w 21600"/>
                  <a:gd name="T13" fmla="*/ 60 h 21600"/>
                  <a:gd name="T14" fmla="*/ 7 w 21600"/>
                  <a:gd name="T15" fmla="*/ 60 h 21600"/>
                  <a:gd name="T16" fmla="*/ 0 w 21600"/>
                  <a:gd name="T17" fmla="*/ 60 h 21600"/>
                  <a:gd name="T18" fmla="*/ 0 w 21600"/>
                  <a:gd name="T19" fmla="*/ 32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5 w 21600"/>
                  <a:gd name="T31" fmla="*/ 22547 h 21600"/>
                  <a:gd name="T32" fmla="*/ 21486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04" name="mainfrm"/>
            <p:cNvSpPr>
              <a:spLocks noEditPoints="1" noChangeArrowheads="1"/>
            </p:cNvSpPr>
            <p:nvPr/>
          </p:nvSpPr>
          <p:spPr bwMode="auto">
            <a:xfrm>
              <a:off x="1152" y="2640"/>
              <a:ext cx="528" cy="996"/>
            </a:xfrm>
            <a:custGeom>
              <a:avLst/>
              <a:gdLst>
                <a:gd name="T0" fmla="*/ 0 w 21600"/>
                <a:gd name="T1" fmla="*/ 0 h 21600"/>
                <a:gd name="T2" fmla="*/ 6 w 21600"/>
                <a:gd name="T3" fmla="*/ 0 h 21600"/>
                <a:gd name="T4" fmla="*/ 13 w 21600"/>
                <a:gd name="T5" fmla="*/ 0 h 21600"/>
                <a:gd name="T6" fmla="*/ 13 w 21600"/>
                <a:gd name="T7" fmla="*/ 23 h 21600"/>
                <a:gd name="T8" fmla="*/ 12 w 21600"/>
                <a:gd name="T9" fmla="*/ 46 h 21600"/>
                <a:gd name="T10" fmla="*/ 6 w 21600"/>
                <a:gd name="T11" fmla="*/ 46 h 21600"/>
                <a:gd name="T12" fmla="*/ 1 w 21600"/>
                <a:gd name="T13" fmla="*/ 46 h 21600"/>
                <a:gd name="T14" fmla="*/ 0 w 21600"/>
                <a:gd name="T15" fmla="*/ 2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7 w 21600"/>
                <a:gd name="T25" fmla="*/ 22164 h 21600"/>
                <a:gd name="T26" fmla="*/ 21559 w 21600"/>
                <a:gd name="T27" fmla="*/ 279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mainfrm"/>
            <p:cNvSpPr>
              <a:spLocks noEditPoints="1" noChangeArrowheads="1"/>
            </p:cNvSpPr>
            <p:nvPr/>
          </p:nvSpPr>
          <p:spPr bwMode="auto">
            <a:xfrm>
              <a:off x="1920" y="2832"/>
              <a:ext cx="528" cy="996"/>
            </a:xfrm>
            <a:custGeom>
              <a:avLst/>
              <a:gdLst>
                <a:gd name="T0" fmla="*/ 0 w 21600"/>
                <a:gd name="T1" fmla="*/ 0 h 21600"/>
                <a:gd name="T2" fmla="*/ 6 w 21600"/>
                <a:gd name="T3" fmla="*/ 0 h 21600"/>
                <a:gd name="T4" fmla="*/ 13 w 21600"/>
                <a:gd name="T5" fmla="*/ 0 h 21600"/>
                <a:gd name="T6" fmla="*/ 13 w 21600"/>
                <a:gd name="T7" fmla="*/ 23 h 21600"/>
                <a:gd name="T8" fmla="*/ 12 w 21600"/>
                <a:gd name="T9" fmla="*/ 46 h 21600"/>
                <a:gd name="T10" fmla="*/ 6 w 21600"/>
                <a:gd name="T11" fmla="*/ 46 h 21600"/>
                <a:gd name="T12" fmla="*/ 1 w 21600"/>
                <a:gd name="T13" fmla="*/ 46 h 21600"/>
                <a:gd name="T14" fmla="*/ 0 w 21600"/>
                <a:gd name="T15" fmla="*/ 2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7 w 21600"/>
                <a:gd name="T25" fmla="*/ 22164 h 21600"/>
                <a:gd name="T26" fmla="*/ 21559 w 21600"/>
                <a:gd name="T27" fmla="*/ 279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mainfrm"/>
            <p:cNvSpPr>
              <a:spLocks noEditPoints="1" noChangeArrowheads="1"/>
            </p:cNvSpPr>
            <p:nvPr/>
          </p:nvSpPr>
          <p:spPr bwMode="auto">
            <a:xfrm>
              <a:off x="3024" y="864"/>
              <a:ext cx="528" cy="996"/>
            </a:xfrm>
            <a:custGeom>
              <a:avLst/>
              <a:gdLst>
                <a:gd name="T0" fmla="*/ 0 w 21600"/>
                <a:gd name="T1" fmla="*/ 0 h 21600"/>
                <a:gd name="T2" fmla="*/ 6 w 21600"/>
                <a:gd name="T3" fmla="*/ 0 h 21600"/>
                <a:gd name="T4" fmla="*/ 13 w 21600"/>
                <a:gd name="T5" fmla="*/ 0 h 21600"/>
                <a:gd name="T6" fmla="*/ 13 w 21600"/>
                <a:gd name="T7" fmla="*/ 23 h 21600"/>
                <a:gd name="T8" fmla="*/ 12 w 21600"/>
                <a:gd name="T9" fmla="*/ 46 h 21600"/>
                <a:gd name="T10" fmla="*/ 6 w 21600"/>
                <a:gd name="T11" fmla="*/ 46 h 21600"/>
                <a:gd name="T12" fmla="*/ 1 w 21600"/>
                <a:gd name="T13" fmla="*/ 46 h 21600"/>
                <a:gd name="T14" fmla="*/ 0 w 21600"/>
                <a:gd name="T15" fmla="*/ 2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7 w 21600"/>
                <a:gd name="T25" fmla="*/ 22164 h 21600"/>
                <a:gd name="T26" fmla="*/ 21559 w 21600"/>
                <a:gd name="T27" fmla="*/ 279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9707" name="Picture 23" descr="j019538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4" y="768"/>
              <a:ext cx="1131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8" name="mainfrm"/>
            <p:cNvSpPr>
              <a:spLocks noEditPoints="1" noChangeArrowheads="1"/>
            </p:cNvSpPr>
            <p:nvPr/>
          </p:nvSpPr>
          <p:spPr bwMode="auto">
            <a:xfrm>
              <a:off x="3936" y="2448"/>
              <a:ext cx="528" cy="996"/>
            </a:xfrm>
            <a:custGeom>
              <a:avLst/>
              <a:gdLst>
                <a:gd name="T0" fmla="*/ 0 w 21600"/>
                <a:gd name="T1" fmla="*/ 0 h 21600"/>
                <a:gd name="T2" fmla="*/ 6 w 21600"/>
                <a:gd name="T3" fmla="*/ 0 h 21600"/>
                <a:gd name="T4" fmla="*/ 13 w 21600"/>
                <a:gd name="T5" fmla="*/ 0 h 21600"/>
                <a:gd name="T6" fmla="*/ 13 w 21600"/>
                <a:gd name="T7" fmla="*/ 23 h 21600"/>
                <a:gd name="T8" fmla="*/ 12 w 21600"/>
                <a:gd name="T9" fmla="*/ 46 h 21600"/>
                <a:gd name="T10" fmla="*/ 6 w 21600"/>
                <a:gd name="T11" fmla="*/ 46 h 21600"/>
                <a:gd name="T12" fmla="*/ 1 w 21600"/>
                <a:gd name="T13" fmla="*/ 46 h 21600"/>
                <a:gd name="T14" fmla="*/ 0 w 21600"/>
                <a:gd name="T15" fmla="*/ 2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7 w 21600"/>
                <a:gd name="T25" fmla="*/ 22164 h 21600"/>
                <a:gd name="T26" fmla="*/ 21559 w 21600"/>
                <a:gd name="T27" fmla="*/ 279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Text Box 25"/>
            <p:cNvSpPr txBox="1">
              <a:spLocks noChangeArrowheads="1"/>
            </p:cNvSpPr>
            <p:nvPr/>
          </p:nvSpPr>
          <p:spPr bwMode="auto">
            <a:xfrm>
              <a:off x="2832" y="3648"/>
              <a:ext cx="6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alibri" pitchFamily="34" charset="0"/>
                </a:rPr>
                <a:t>Workstation</a:t>
              </a:r>
            </a:p>
          </p:txBody>
        </p:sp>
        <p:sp>
          <p:nvSpPr>
            <p:cNvPr id="29710" name="Text Box 26"/>
            <p:cNvSpPr txBox="1">
              <a:spLocks noChangeArrowheads="1"/>
            </p:cNvSpPr>
            <p:nvPr/>
          </p:nvSpPr>
          <p:spPr bwMode="auto">
            <a:xfrm>
              <a:off x="2112" y="1872"/>
              <a:ext cx="6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alibri" pitchFamily="34" charset="0"/>
                </a:rPr>
                <a:t>Workstation</a:t>
              </a:r>
            </a:p>
          </p:txBody>
        </p:sp>
        <p:sp>
          <p:nvSpPr>
            <p:cNvPr id="29711" name="Text Box 27"/>
            <p:cNvSpPr txBox="1">
              <a:spLocks noChangeArrowheads="1"/>
            </p:cNvSpPr>
            <p:nvPr/>
          </p:nvSpPr>
          <p:spPr bwMode="auto">
            <a:xfrm>
              <a:off x="1248" y="1824"/>
              <a:ext cx="3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alibri" pitchFamily="34" charset="0"/>
                </a:rPr>
                <a:t>HPC</a:t>
              </a:r>
            </a:p>
          </p:txBody>
        </p:sp>
        <p:sp>
          <p:nvSpPr>
            <p:cNvPr id="29712" name="Text Box 28"/>
            <p:cNvSpPr txBox="1">
              <a:spLocks noChangeArrowheads="1"/>
            </p:cNvSpPr>
            <p:nvPr/>
          </p:nvSpPr>
          <p:spPr bwMode="auto">
            <a:xfrm>
              <a:off x="1200" y="3600"/>
              <a:ext cx="6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alibri" pitchFamily="34" charset="0"/>
                </a:rPr>
                <a:t>Department</a:t>
              </a:r>
            </a:p>
          </p:txBody>
        </p:sp>
        <p:sp>
          <p:nvSpPr>
            <p:cNvPr id="29713" name="Text Box 29"/>
            <p:cNvSpPr txBox="1">
              <a:spLocks noChangeArrowheads="1"/>
            </p:cNvSpPr>
            <p:nvPr/>
          </p:nvSpPr>
          <p:spPr bwMode="auto">
            <a:xfrm>
              <a:off x="1824" y="2688"/>
              <a:ext cx="6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alibri" pitchFamily="34" charset="0"/>
                </a:rPr>
                <a:t>Department</a:t>
              </a:r>
            </a:p>
          </p:txBody>
        </p:sp>
        <p:sp>
          <p:nvSpPr>
            <p:cNvPr id="29714" name="Text Box 30"/>
            <p:cNvSpPr txBox="1">
              <a:spLocks noChangeArrowheads="1"/>
            </p:cNvSpPr>
            <p:nvPr/>
          </p:nvSpPr>
          <p:spPr bwMode="auto">
            <a:xfrm>
              <a:off x="2976" y="720"/>
              <a:ext cx="6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alibri" pitchFamily="34" charset="0"/>
                </a:rPr>
                <a:t>Department</a:t>
              </a:r>
            </a:p>
          </p:txBody>
        </p:sp>
        <p:sp>
          <p:nvSpPr>
            <p:cNvPr id="29715" name="Text Box 31"/>
            <p:cNvSpPr txBox="1">
              <a:spLocks noChangeArrowheads="1"/>
            </p:cNvSpPr>
            <p:nvPr/>
          </p:nvSpPr>
          <p:spPr bwMode="auto">
            <a:xfrm>
              <a:off x="3840" y="3408"/>
              <a:ext cx="6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alibri" pitchFamily="34" charset="0"/>
                </a:rPr>
                <a:t>Department</a:t>
              </a:r>
            </a:p>
          </p:txBody>
        </p:sp>
        <p:sp>
          <p:nvSpPr>
            <p:cNvPr id="29716" name="Text Box 32"/>
            <p:cNvSpPr txBox="1">
              <a:spLocks noChangeArrowheads="1"/>
            </p:cNvSpPr>
            <p:nvPr/>
          </p:nvSpPr>
          <p:spPr bwMode="auto">
            <a:xfrm>
              <a:off x="4560" y="2256"/>
              <a:ext cx="6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alibri" pitchFamily="34" charset="0"/>
                </a:rPr>
                <a:t>Lab/Library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>
            <a:spLocks noChangeArrowheads="1"/>
          </p:cNvSpPr>
          <p:nvPr/>
        </p:nvSpPr>
        <p:spPr bwMode="auto">
          <a:xfrm>
            <a:off x="2063750" y="2135188"/>
            <a:ext cx="5884863" cy="4722812"/>
          </a:xfrm>
          <a:prstGeom prst="roundRect">
            <a:avLst>
              <a:gd name="adj" fmla="val 16667"/>
            </a:avLst>
          </a:prstGeom>
          <a:solidFill>
            <a:srgbClr val="B9CDE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Calibri" pitchFamily="-65" charset="0"/>
              <a:ea typeface="ＭＳ Ｐゴシック" pitchFamily="16" charset="-128"/>
              <a:cs typeface="+mn-cs"/>
            </a:endParaRPr>
          </a:p>
        </p:txBody>
      </p:sp>
      <p:sp>
        <p:nvSpPr>
          <p:cNvPr id="112" name="Rounded Rectangle 111"/>
          <p:cNvSpPr>
            <a:spLocks noChangeArrowheads="1"/>
          </p:cNvSpPr>
          <p:nvPr/>
        </p:nvSpPr>
        <p:spPr bwMode="auto">
          <a:xfrm>
            <a:off x="2063750" y="4630738"/>
            <a:ext cx="5884863" cy="1930400"/>
          </a:xfrm>
          <a:prstGeom prst="roundRect">
            <a:avLst>
              <a:gd name="adj" fmla="val 16667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Calibri" pitchFamily="-65" charset="0"/>
              <a:ea typeface="ＭＳ Ｐゴシック" pitchFamily="16" charset="-128"/>
              <a:cs typeface="+mn-cs"/>
            </a:endParaRPr>
          </a:p>
        </p:txBody>
      </p:sp>
      <p:grpSp>
        <p:nvGrpSpPr>
          <p:cNvPr id="31747" name="Group 23"/>
          <p:cNvGrpSpPr>
            <a:grpSpLocks/>
          </p:cNvGrpSpPr>
          <p:nvPr/>
        </p:nvGrpSpPr>
        <p:grpSpPr bwMode="auto">
          <a:xfrm>
            <a:off x="2339975" y="2511425"/>
            <a:ext cx="5608638" cy="1187450"/>
            <a:chOff x="1752601" y="2208396"/>
            <a:chExt cx="4648199" cy="121880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828909" y="2245873"/>
              <a:ext cx="1218294" cy="1067266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47203" y="2208396"/>
              <a:ext cx="1143302" cy="121880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190505" y="2210026"/>
              <a:ext cx="992002" cy="989054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182506" y="2210026"/>
              <a:ext cx="989370" cy="989054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31779" name="TextBox 9"/>
            <p:cNvSpPr txBox="1">
              <a:spLocks noChangeArrowheads="1"/>
            </p:cNvSpPr>
            <p:nvPr/>
          </p:nvSpPr>
          <p:spPr bwMode="auto">
            <a:xfrm>
              <a:off x="2971801" y="2353269"/>
              <a:ext cx="1371600" cy="106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1">
                  <a:solidFill>
                    <a:schemeClr val="bg1"/>
                  </a:solidFill>
                  <a:latin typeface="Calibri" pitchFamily="34" charset="0"/>
                </a:rPr>
                <a:t>FermiGrid</a:t>
              </a:r>
            </a:p>
            <a:p>
              <a:pPr algn="ctr">
                <a:spcBef>
                  <a:spcPct val="20000"/>
                </a:spcBef>
              </a:pPr>
              <a:r>
                <a:rPr lang="en-US" sz="1800">
                  <a:solidFill>
                    <a:srgbClr val="FFFFFF"/>
                  </a:solidFill>
                  <a:latin typeface="Calibri" pitchFamily="34" charset="0"/>
                </a:rPr>
                <a:t>Site</a:t>
              </a:r>
            </a:p>
            <a:p>
              <a:pPr algn="ctr">
                <a:spcBef>
                  <a:spcPct val="20000"/>
                </a:spcBef>
              </a:pPr>
              <a:r>
                <a:rPr lang="en-US" sz="1800">
                  <a:solidFill>
                    <a:srgbClr val="FFFFFF"/>
                  </a:solidFill>
                  <a:latin typeface="Calibri" pitchFamily="34" charset="0"/>
                </a:rPr>
                <a:t>Gateway</a:t>
              </a:r>
            </a:p>
          </p:txBody>
        </p:sp>
        <p:sp>
          <p:nvSpPr>
            <p:cNvPr id="31780" name="TextBox 10"/>
            <p:cNvSpPr txBox="1">
              <a:spLocks noChangeArrowheads="1"/>
            </p:cNvSpPr>
            <p:nvPr/>
          </p:nvSpPr>
          <p:spPr bwMode="auto">
            <a:xfrm>
              <a:off x="3962400" y="2353269"/>
              <a:ext cx="1447800" cy="873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FermiGrid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Infrastructure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Services</a:t>
              </a:r>
            </a:p>
          </p:txBody>
        </p:sp>
        <p:sp>
          <p:nvSpPr>
            <p:cNvPr id="31781" name="TextBox 12"/>
            <p:cNvSpPr txBox="1">
              <a:spLocks noChangeArrowheads="1"/>
            </p:cNvSpPr>
            <p:nvPr/>
          </p:nvSpPr>
          <p:spPr bwMode="auto">
            <a:xfrm>
              <a:off x="4953000" y="2209800"/>
              <a:ext cx="1447800" cy="1146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FermiGrid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Monitoring/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Accounting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Services</a:t>
              </a:r>
            </a:p>
          </p:txBody>
        </p:sp>
        <p:sp>
          <p:nvSpPr>
            <p:cNvPr id="31782" name="TextBox 13"/>
            <p:cNvSpPr txBox="1">
              <a:spLocks noChangeArrowheads="1"/>
            </p:cNvSpPr>
            <p:nvPr/>
          </p:nvSpPr>
          <p:spPr bwMode="auto">
            <a:xfrm>
              <a:off x="1752601" y="2322493"/>
              <a:ext cx="1447800" cy="110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FermiGrid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Authentication/Authorization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Services</a:t>
              </a:r>
            </a:p>
          </p:txBody>
        </p:sp>
      </p:grpSp>
      <p:grpSp>
        <p:nvGrpSpPr>
          <p:cNvPr id="31748" name="Group 22"/>
          <p:cNvGrpSpPr>
            <a:grpSpLocks/>
          </p:cNvGrpSpPr>
          <p:nvPr/>
        </p:nvGrpSpPr>
        <p:grpSpPr bwMode="auto">
          <a:xfrm>
            <a:off x="2065338" y="4830763"/>
            <a:ext cx="5883275" cy="1749425"/>
            <a:chOff x="1981200" y="4343062"/>
            <a:chExt cx="4876800" cy="1796196"/>
          </a:xfrm>
        </p:grpSpPr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5563135" y="4343062"/>
              <a:ext cx="1143534" cy="16250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2132530" y="4343062"/>
              <a:ext cx="1143535" cy="16250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31769" name="TextBox 15"/>
            <p:cNvSpPr txBox="1">
              <a:spLocks noChangeArrowheads="1"/>
            </p:cNvSpPr>
            <p:nvPr/>
          </p:nvSpPr>
          <p:spPr bwMode="auto">
            <a:xfrm>
              <a:off x="1981200" y="4366736"/>
              <a:ext cx="1447800" cy="1772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General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Purpose Grid</a:t>
              </a: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1117 batch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slots</a:t>
              </a:r>
            </a:p>
          </p:txBody>
        </p:sp>
        <p:sp>
          <p:nvSpPr>
            <p:cNvPr id="31770" name="TextBox 16"/>
            <p:cNvSpPr txBox="1">
              <a:spLocks noChangeArrowheads="1"/>
            </p:cNvSpPr>
            <p:nvPr/>
          </p:nvSpPr>
          <p:spPr bwMode="auto">
            <a:xfrm>
              <a:off x="5410200" y="4366736"/>
              <a:ext cx="1447800" cy="1772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CMS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Grid</a:t>
              </a: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5540 batch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slots</a:t>
              </a:r>
            </a:p>
          </p:txBody>
        </p:sp>
        <p:sp>
          <p:nvSpPr>
            <p:cNvPr id="18" name="Rounded Rectangle 17"/>
            <p:cNvSpPr>
              <a:spLocks noChangeArrowheads="1"/>
            </p:cNvSpPr>
            <p:nvPr/>
          </p:nvSpPr>
          <p:spPr bwMode="auto">
            <a:xfrm>
              <a:off x="3276065" y="4343062"/>
              <a:ext cx="1144851" cy="16250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4420916" y="4343062"/>
              <a:ext cx="1142219" cy="16250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31773" name="TextBox 20"/>
            <p:cNvSpPr txBox="1">
              <a:spLocks noChangeArrowheads="1"/>
            </p:cNvSpPr>
            <p:nvPr/>
          </p:nvSpPr>
          <p:spPr bwMode="auto">
            <a:xfrm>
              <a:off x="4267200" y="4343162"/>
              <a:ext cx="1447800" cy="1772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CDF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Grid</a:t>
              </a: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5472 batch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slots</a:t>
              </a:r>
            </a:p>
          </p:txBody>
        </p:sp>
        <p:sp>
          <p:nvSpPr>
            <p:cNvPr id="31774" name="TextBox 21"/>
            <p:cNvSpPr txBox="1">
              <a:spLocks noChangeArrowheads="1"/>
            </p:cNvSpPr>
            <p:nvPr/>
          </p:nvSpPr>
          <p:spPr bwMode="auto">
            <a:xfrm>
              <a:off x="3124200" y="4343162"/>
              <a:ext cx="1447800" cy="1772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D0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Grid</a:t>
              </a: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5189 batch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slots</a:t>
              </a:r>
            </a:p>
          </p:txBody>
        </p:sp>
      </p:grpSp>
      <p:grpSp>
        <p:nvGrpSpPr>
          <p:cNvPr id="31749" name="Group 32"/>
          <p:cNvGrpSpPr>
            <a:grpSpLocks/>
          </p:cNvGrpSpPr>
          <p:nvPr/>
        </p:nvGrpSpPr>
        <p:grpSpPr bwMode="auto">
          <a:xfrm>
            <a:off x="3949700" y="992188"/>
            <a:ext cx="1747838" cy="966787"/>
            <a:chOff x="190853" y="1362540"/>
            <a:chExt cx="1448152" cy="991269"/>
          </a:xfrm>
        </p:grpSpPr>
        <p:sp>
          <p:nvSpPr>
            <p:cNvPr id="25" name="Cloud 24"/>
            <p:cNvSpPr>
              <a:spLocks noChangeArrowheads="1"/>
            </p:cNvSpPr>
            <p:nvPr/>
          </p:nvSpPr>
          <p:spPr bwMode="auto">
            <a:xfrm>
              <a:off x="190853" y="1362540"/>
              <a:ext cx="1448152" cy="991269"/>
            </a:xfrm>
            <a:custGeom>
              <a:avLst/>
              <a:gdLst>
                <a:gd name="T0" fmla="*/ 1446594 w 43200"/>
                <a:gd name="T1" fmla="*/ 495300 h 43200"/>
                <a:gd name="T2" fmla="*/ 723900 w 43200"/>
                <a:gd name="T3" fmla="*/ 989545 h 43200"/>
                <a:gd name="T4" fmla="*/ 4491 w 43200"/>
                <a:gd name="T5" fmla="*/ 495300 h 43200"/>
                <a:gd name="T6" fmla="*/ 723900 w 43200"/>
                <a:gd name="T7" fmla="*/ 56638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E46C0A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31766" name="TextBox 25"/>
            <p:cNvSpPr txBox="1">
              <a:spLocks noChangeArrowheads="1"/>
            </p:cNvSpPr>
            <p:nvPr/>
          </p:nvSpPr>
          <p:spPr bwMode="auto">
            <a:xfrm>
              <a:off x="600460" y="1566025"/>
              <a:ext cx="696163" cy="473816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1">
                  <a:latin typeface="Calibri" pitchFamily="34" charset="0"/>
                </a:rPr>
                <a:t>OSG</a:t>
              </a:r>
            </a:p>
          </p:txBody>
        </p:sp>
      </p:grpSp>
      <p:grpSp>
        <p:nvGrpSpPr>
          <p:cNvPr id="31750" name="Group 31"/>
          <p:cNvGrpSpPr>
            <a:grpSpLocks/>
          </p:cNvGrpSpPr>
          <p:nvPr/>
        </p:nvGrpSpPr>
        <p:grpSpPr bwMode="auto">
          <a:xfrm>
            <a:off x="5927725" y="992188"/>
            <a:ext cx="1746250" cy="966787"/>
            <a:chOff x="2134307" y="371940"/>
            <a:chExt cx="1447093" cy="991269"/>
          </a:xfrm>
        </p:grpSpPr>
        <p:sp>
          <p:nvSpPr>
            <p:cNvPr id="28" name="Cloud 27"/>
            <p:cNvSpPr>
              <a:spLocks noChangeArrowheads="1"/>
            </p:cNvSpPr>
            <p:nvPr/>
          </p:nvSpPr>
          <p:spPr bwMode="auto">
            <a:xfrm>
              <a:off x="2134307" y="371940"/>
              <a:ext cx="1445778" cy="991269"/>
            </a:xfrm>
            <a:custGeom>
              <a:avLst/>
              <a:gdLst>
                <a:gd name="T0" fmla="*/ 1446594 w 43200"/>
                <a:gd name="T1" fmla="*/ 495300 h 43200"/>
                <a:gd name="T2" fmla="*/ 723900 w 43200"/>
                <a:gd name="T3" fmla="*/ 989545 h 43200"/>
                <a:gd name="T4" fmla="*/ 4491 w 43200"/>
                <a:gd name="T5" fmla="*/ 495300 h 43200"/>
                <a:gd name="T6" fmla="*/ 723900 w 43200"/>
                <a:gd name="T7" fmla="*/ 56638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E46C0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31764" name="TextBox 26"/>
            <p:cNvSpPr txBox="1">
              <a:spLocks noChangeArrowheads="1"/>
            </p:cNvSpPr>
            <p:nvPr/>
          </p:nvSpPr>
          <p:spPr bwMode="auto">
            <a:xfrm>
              <a:off x="2362200" y="685800"/>
              <a:ext cx="1219200" cy="488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1">
                  <a:latin typeface="Calibri" pitchFamily="34" charset="0"/>
                </a:rPr>
                <a:t>TeraGrid</a:t>
              </a:r>
            </a:p>
          </p:txBody>
        </p:sp>
      </p:grpSp>
      <p:grpSp>
        <p:nvGrpSpPr>
          <p:cNvPr id="31751" name="Group 30"/>
          <p:cNvGrpSpPr>
            <a:grpSpLocks/>
          </p:cNvGrpSpPr>
          <p:nvPr/>
        </p:nvGrpSpPr>
        <p:grpSpPr bwMode="auto">
          <a:xfrm>
            <a:off x="1743075" y="968375"/>
            <a:ext cx="1700213" cy="1138238"/>
            <a:chOff x="5351317" y="685800"/>
            <a:chExt cx="1452418" cy="990453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409631" y="685800"/>
              <a:ext cx="1219162" cy="99045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31762" name="TextBox 29"/>
            <p:cNvSpPr txBox="1">
              <a:spLocks noChangeArrowheads="1"/>
            </p:cNvSpPr>
            <p:nvPr/>
          </p:nvSpPr>
          <p:spPr bwMode="auto">
            <a:xfrm>
              <a:off x="5351317" y="736688"/>
              <a:ext cx="1452418" cy="834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User Login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 &amp; Job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Submission</a:t>
              </a:r>
            </a:p>
          </p:txBody>
        </p:sp>
      </p:grp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16200000" flipH="1">
            <a:off x="770731" y="3191669"/>
            <a:ext cx="2913063" cy="409575"/>
          </a:xfrm>
          <a:prstGeom prst="straightConnector1">
            <a:avLst/>
          </a:prstGeom>
          <a:noFill/>
          <a:ln w="25400">
            <a:solidFill>
              <a:srgbClr val="25406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3238500" y="1536700"/>
            <a:ext cx="1079500" cy="1588"/>
          </a:xfrm>
          <a:prstGeom prst="straightConnector1">
            <a:avLst/>
          </a:prstGeom>
          <a:noFill/>
          <a:ln w="25400">
            <a:solidFill>
              <a:srgbClr val="25406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1754" name="TextBox 166"/>
          <p:cNvSpPr txBox="1">
            <a:spLocks noChangeArrowheads="1"/>
          </p:cNvSpPr>
          <p:nvPr/>
        </p:nvSpPr>
        <p:spPr bwMode="auto">
          <a:xfrm>
            <a:off x="0" y="5233988"/>
            <a:ext cx="2208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1">
                <a:latin typeface="Calibri" pitchFamily="34" charset="0"/>
              </a:rPr>
              <a:t>Total batch slots: 17,318</a:t>
            </a:r>
          </a:p>
        </p:txBody>
      </p:sp>
      <p:sp>
        <p:nvSpPr>
          <p:cNvPr id="31755" name="Title 65"/>
          <p:cNvSpPr>
            <a:spLocks noGrp="1"/>
          </p:cNvSpPr>
          <p:nvPr>
            <p:ph type="title"/>
          </p:nvPr>
        </p:nvSpPr>
        <p:spPr>
          <a:xfrm>
            <a:off x="952500" y="0"/>
            <a:ext cx="7959725" cy="1143000"/>
          </a:xfrm>
        </p:spPr>
        <p:txBody>
          <a:bodyPr/>
          <a:lstStyle/>
          <a:p>
            <a:r>
              <a:rPr lang="en-US" sz="2800" smtClean="0">
                <a:cs typeface="Verdana" pitchFamily="34" charset="0"/>
              </a:rPr>
              <a:t>FermiGrid : Cross Campus sharing with Each Cluster a Node on the Wide Area Grid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</p:nvPr>
        </p:nvSpPr>
        <p:spPr>
          <a:xfrm>
            <a:off x="7696200" y="6477000"/>
            <a:ext cx="922338" cy="381000"/>
          </a:xfrm>
        </p:spPr>
        <p:txBody>
          <a:bodyPr/>
          <a:lstStyle/>
          <a:p>
            <a:pPr>
              <a:defRPr/>
            </a:pPr>
            <a:fld id="{D814938E-00EC-4036-9C68-5AFEACD2553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rot="5400000">
            <a:off x="2879725" y="3095625"/>
            <a:ext cx="2994025" cy="657225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3725862" y="2874963"/>
            <a:ext cx="3065463" cy="1036638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 rot="16200000" flipH="1">
            <a:off x="4547394" y="2075657"/>
            <a:ext cx="2971800" cy="2608262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 rot="5400000">
            <a:off x="2154238" y="2325688"/>
            <a:ext cx="3005137" cy="2097087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>
            <a:spLocks noChangeArrowheads="1"/>
          </p:cNvSpPr>
          <p:nvPr/>
        </p:nvSpPr>
        <p:spPr bwMode="auto">
          <a:xfrm>
            <a:off x="2063750" y="2135188"/>
            <a:ext cx="5884863" cy="4722812"/>
          </a:xfrm>
          <a:prstGeom prst="roundRect">
            <a:avLst>
              <a:gd name="adj" fmla="val 16667"/>
            </a:avLst>
          </a:prstGeom>
          <a:solidFill>
            <a:srgbClr val="B9CDE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Calibri" pitchFamily="-65" charset="0"/>
              <a:ea typeface="ＭＳ Ｐゴシック" pitchFamily="16" charset="-128"/>
              <a:cs typeface="+mn-cs"/>
            </a:endParaRPr>
          </a:p>
        </p:txBody>
      </p:sp>
      <p:sp>
        <p:nvSpPr>
          <p:cNvPr id="112" name="Rounded Rectangle 111"/>
          <p:cNvSpPr>
            <a:spLocks noChangeArrowheads="1"/>
          </p:cNvSpPr>
          <p:nvPr/>
        </p:nvSpPr>
        <p:spPr bwMode="auto">
          <a:xfrm>
            <a:off x="2063750" y="4630738"/>
            <a:ext cx="5884863" cy="1930400"/>
          </a:xfrm>
          <a:prstGeom prst="roundRect">
            <a:avLst>
              <a:gd name="adj" fmla="val 16667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Calibri" pitchFamily="-65" charset="0"/>
              <a:ea typeface="ＭＳ Ｐゴシック" pitchFamily="16" charset="-128"/>
              <a:cs typeface="+mn-cs"/>
            </a:endParaRPr>
          </a:p>
        </p:txBody>
      </p:sp>
      <p:grpSp>
        <p:nvGrpSpPr>
          <p:cNvPr id="32771" name="Group 23"/>
          <p:cNvGrpSpPr>
            <a:grpSpLocks/>
          </p:cNvGrpSpPr>
          <p:nvPr/>
        </p:nvGrpSpPr>
        <p:grpSpPr bwMode="auto">
          <a:xfrm>
            <a:off x="2339975" y="2511425"/>
            <a:ext cx="5608638" cy="1187450"/>
            <a:chOff x="1752601" y="2208396"/>
            <a:chExt cx="4648199" cy="121880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828909" y="2245873"/>
              <a:ext cx="1218294" cy="1067266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47203" y="2208396"/>
              <a:ext cx="1143302" cy="121880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190505" y="2210026"/>
              <a:ext cx="992002" cy="989054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182506" y="2210026"/>
              <a:ext cx="989370" cy="989054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32810" name="TextBox 9"/>
            <p:cNvSpPr txBox="1">
              <a:spLocks noChangeArrowheads="1"/>
            </p:cNvSpPr>
            <p:nvPr/>
          </p:nvSpPr>
          <p:spPr bwMode="auto">
            <a:xfrm>
              <a:off x="2971801" y="2353269"/>
              <a:ext cx="1371600" cy="106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1">
                  <a:solidFill>
                    <a:schemeClr val="bg1"/>
                  </a:solidFill>
                  <a:latin typeface="Calibri" pitchFamily="34" charset="0"/>
                </a:rPr>
                <a:t>FermiGrid</a:t>
              </a:r>
            </a:p>
            <a:p>
              <a:pPr algn="ctr">
                <a:spcBef>
                  <a:spcPct val="20000"/>
                </a:spcBef>
              </a:pPr>
              <a:r>
                <a:rPr lang="en-US" sz="1800">
                  <a:solidFill>
                    <a:srgbClr val="FFFFFF"/>
                  </a:solidFill>
                  <a:latin typeface="Calibri" pitchFamily="34" charset="0"/>
                </a:rPr>
                <a:t>Site</a:t>
              </a:r>
            </a:p>
            <a:p>
              <a:pPr algn="ctr">
                <a:spcBef>
                  <a:spcPct val="20000"/>
                </a:spcBef>
              </a:pPr>
              <a:r>
                <a:rPr lang="en-US" sz="1800">
                  <a:solidFill>
                    <a:srgbClr val="FFFFFF"/>
                  </a:solidFill>
                  <a:latin typeface="Calibri" pitchFamily="34" charset="0"/>
                </a:rPr>
                <a:t>Gateway</a:t>
              </a:r>
            </a:p>
          </p:txBody>
        </p:sp>
        <p:sp>
          <p:nvSpPr>
            <p:cNvPr id="32811" name="TextBox 10"/>
            <p:cNvSpPr txBox="1">
              <a:spLocks noChangeArrowheads="1"/>
            </p:cNvSpPr>
            <p:nvPr/>
          </p:nvSpPr>
          <p:spPr bwMode="auto">
            <a:xfrm>
              <a:off x="3962400" y="2353269"/>
              <a:ext cx="1447800" cy="873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FermiGrid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Infrastructure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Services</a:t>
              </a:r>
            </a:p>
          </p:txBody>
        </p:sp>
        <p:sp>
          <p:nvSpPr>
            <p:cNvPr id="32812" name="TextBox 12"/>
            <p:cNvSpPr txBox="1">
              <a:spLocks noChangeArrowheads="1"/>
            </p:cNvSpPr>
            <p:nvPr/>
          </p:nvSpPr>
          <p:spPr bwMode="auto">
            <a:xfrm>
              <a:off x="4953000" y="2209800"/>
              <a:ext cx="1447800" cy="1146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FermiGrid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Monitoring/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Accounting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Services</a:t>
              </a:r>
            </a:p>
          </p:txBody>
        </p:sp>
        <p:sp>
          <p:nvSpPr>
            <p:cNvPr id="32813" name="TextBox 13"/>
            <p:cNvSpPr txBox="1">
              <a:spLocks noChangeArrowheads="1"/>
            </p:cNvSpPr>
            <p:nvPr/>
          </p:nvSpPr>
          <p:spPr bwMode="auto">
            <a:xfrm>
              <a:off x="1752601" y="2322493"/>
              <a:ext cx="1447800" cy="110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FermiGrid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Authentication/Authorization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Services</a:t>
              </a:r>
            </a:p>
          </p:txBody>
        </p:sp>
      </p:grpSp>
      <p:grpSp>
        <p:nvGrpSpPr>
          <p:cNvPr id="32772" name="Group 22"/>
          <p:cNvGrpSpPr>
            <a:grpSpLocks/>
          </p:cNvGrpSpPr>
          <p:nvPr/>
        </p:nvGrpSpPr>
        <p:grpSpPr bwMode="auto">
          <a:xfrm>
            <a:off x="2065338" y="4830763"/>
            <a:ext cx="5883275" cy="1749425"/>
            <a:chOff x="1981200" y="4343062"/>
            <a:chExt cx="4876800" cy="1796196"/>
          </a:xfrm>
        </p:grpSpPr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5563135" y="4343062"/>
              <a:ext cx="1143534" cy="16250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2132530" y="4343062"/>
              <a:ext cx="1143535" cy="16250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32800" name="TextBox 15"/>
            <p:cNvSpPr txBox="1">
              <a:spLocks noChangeArrowheads="1"/>
            </p:cNvSpPr>
            <p:nvPr/>
          </p:nvSpPr>
          <p:spPr bwMode="auto">
            <a:xfrm>
              <a:off x="1981200" y="4366736"/>
              <a:ext cx="1447800" cy="1772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General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Purpose Grid</a:t>
              </a: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1117 batch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slots</a:t>
              </a:r>
            </a:p>
          </p:txBody>
        </p:sp>
        <p:sp>
          <p:nvSpPr>
            <p:cNvPr id="32801" name="TextBox 16"/>
            <p:cNvSpPr txBox="1">
              <a:spLocks noChangeArrowheads="1"/>
            </p:cNvSpPr>
            <p:nvPr/>
          </p:nvSpPr>
          <p:spPr bwMode="auto">
            <a:xfrm>
              <a:off x="5410200" y="4366736"/>
              <a:ext cx="1447800" cy="1772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CMS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Grid</a:t>
              </a: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5540 batch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slots</a:t>
              </a:r>
            </a:p>
          </p:txBody>
        </p:sp>
        <p:sp>
          <p:nvSpPr>
            <p:cNvPr id="18" name="Rounded Rectangle 17"/>
            <p:cNvSpPr>
              <a:spLocks noChangeArrowheads="1"/>
            </p:cNvSpPr>
            <p:nvPr/>
          </p:nvSpPr>
          <p:spPr bwMode="auto">
            <a:xfrm>
              <a:off x="3276065" y="4343062"/>
              <a:ext cx="1144851" cy="16250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4420916" y="4343062"/>
              <a:ext cx="1142219" cy="16250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32804" name="TextBox 20"/>
            <p:cNvSpPr txBox="1">
              <a:spLocks noChangeArrowheads="1"/>
            </p:cNvSpPr>
            <p:nvPr/>
          </p:nvSpPr>
          <p:spPr bwMode="auto">
            <a:xfrm>
              <a:off x="4267200" y="4343162"/>
              <a:ext cx="1447800" cy="1772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CDF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Grid</a:t>
              </a: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5472 batch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slots</a:t>
              </a:r>
            </a:p>
          </p:txBody>
        </p:sp>
        <p:sp>
          <p:nvSpPr>
            <p:cNvPr id="32805" name="TextBox 21"/>
            <p:cNvSpPr txBox="1">
              <a:spLocks noChangeArrowheads="1"/>
            </p:cNvSpPr>
            <p:nvPr/>
          </p:nvSpPr>
          <p:spPr bwMode="auto">
            <a:xfrm>
              <a:off x="3124200" y="4343162"/>
              <a:ext cx="1447800" cy="1772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D0</a:t>
              </a:r>
            </a:p>
            <a:p>
              <a:pPr algn="ctr">
                <a:spcBef>
                  <a:spcPct val="20000"/>
                </a:spcBef>
              </a:pPr>
              <a:r>
                <a:rPr lang="en-US" sz="1400" b="1">
                  <a:latin typeface="Calibri" pitchFamily="34" charset="0"/>
                </a:rPr>
                <a:t>Grid</a:t>
              </a: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US" sz="1400" b="1"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5189 batch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slots</a:t>
              </a:r>
            </a:p>
          </p:txBody>
        </p:sp>
      </p:grp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rot="5400000">
            <a:off x="4028282" y="4264819"/>
            <a:ext cx="1130300" cy="1587"/>
          </a:xfrm>
          <a:prstGeom prst="straightConnector1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rot="5400000">
            <a:off x="3188494" y="3448844"/>
            <a:ext cx="1154113" cy="1654175"/>
          </a:xfrm>
          <a:prstGeom prst="straightConnector1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 rot="16200000" flipH="1">
            <a:off x="4579144" y="3712369"/>
            <a:ext cx="1131888" cy="1104900"/>
          </a:xfrm>
          <a:prstGeom prst="straightConnector1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4" name="Straight Arrow Connector 63"/>
          <p:cNvCxnSpPr>
            <a:cxnSpLocks noChangeShapeType="1"/>
          </p:cNvCxnSpPr>
          <p:nvPr/>
        </p:nvCxnSpPr>
        <p:spPr bwMode="auto">
          <a:xfrm rot="16200000" flipH="1">
            <a:off x="5257800" y="3033713"/>
            <a:ext cx="1154113" cy="2484437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32777" name="Group 32"/>
          <p:cNvGrpSpPr>
            <a:grpSpLocks/>
          </p:cNvGrpSpPr>
          <p:nvPr/>
        </p:nvGrpSpPr>
        <p:grpSpPr bwMode="auto">
          <a:xfrm>
            <a:off x="3949700" y="992188"/>
            <a:ext cx="1747838" cy="966787"/>
            <a:chOff x="190853" y="1362540"/>
            <a:chExt cx="1448152" cy="991269"/>
          </a:xfrm>
        </p:grpSpPr>
        <p:sp>
          <p:nvSpPr>
            <p:cNvPr id="25" name="Cloud 24"/>
            <p:cNvSpPr>
              <a:spLocks noChangeArrowheads="1"/>
            </p:cNvSpPr>
            <p:nvPr/>
          </p:nvSpPr>
          <p:spPr bwMode="auto">
            <a:xfrm>
              <a:off x="190853" y="1362540"/>
              <a:ext cx="1448152" cy="991269"/>
            </a:xfrm>
            <a:custGeom>
              <a:avLst/>
              <a:gdLst>
                <a:gd name="T0" fmla="*/ 1446594 w 43200"/>
                <a:gd name="T1" fmla="*/ 495300 h 43200"/>
                <a:gd name="T2" fmla="*/ 723900 w 43200"/>
                <a:gd name="T3" fmla="*/ 989545 h 43200"/>
                <a:gd name="T4" fmla="*/ 4491 w 43200"/>
                <a:gd name="T5" fmla="*/ 495300 h 43200"/>
                <a:gd name="T6" fmla="*/ 723900 w 43200"/>
                <a:gd name="T7" fmla="*/ 56638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E46C0A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32797" name="TextBox 25"/>
            <p:cNvSpPr txBox="1">
              <a:spLocks noChangeArrowheads="1"/>
            </p:cNvSpPr>
            <p:nvPr/>
          </p:nvSpPr>
          <p:spPr bwMode="auto">
            <a:xfrm>
              <a:off x="600460" y="1566025"/>
              <a:ext cx="696163" cy="473816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1">
                  <a:latin typeface="Calibri" pitchFamily="34" charset="0"/>
                </a:rPr>
                <a:t>OSG</a:t>
              </a:r>
            </a:p>
          </p:txBody>
        </p:sp>
      </p:grpSp>
      <p:grpSp>
        <p:nvGrpSpPr>
          <p:cNvPr id="32778" name="Group 31"/>
          <p:cNvGrpSpPr>
            <a:grpSpLocks/>
          </p:cNvGrpSpPr>
          <p:nvPr/>
        </p:nvGrpSpPr>
        <p:grpSpPr bwMode="auto">
          <a:xfrm>
            <a:off x="5927725" y="992188"/>
            <a:ext cx="1746250" cy="966787"/>
            <a:chOff x="2134307" y="371940"/>
            <a:chExt cx="1447093" cy="991269"/>
          </a:xfrm>
        </p:grpSpPr>
        <p:sp>
          <p:nvSpPr>
            <p:cNvPr id="28" name="Cloud 27"/>
            <p:cNvSpPr>
              <a:spLocks noChangeArrowheads="1"/>
            </p:cNvSpPr>
            <p:nvPr/>
          </p:nvSpPr>
          <p:spPr bwMode="auto">
            <a:xfrm>
              <a:off x="2134307" y="371940"/>
              <a:ext cx="1445778" cy="991269"/>
            </a:xfrm>
            <a:custGeom>
              <a:avLst/>
              <a:gdLst>
                <a:gd name="T0" fmla="*/ 1446594 w 43200"/>
                <a:gd name="T1" fmla="*/ 495300 h 43200"/>
                <a:gd name="T2" fmla="*/ 723900 w 43200"/>
                <a:gd name="T3" fmla="*/ 989545 h 43200"/>
                <a:gd name="T4" fmla="*/ 4491 w 43200"/>
                <a:gd name="T5" fmla="*/ 495300 h 43200"/>
                <a:gd name="T6" fmla="*/ 723900 w 43200"/>
                <a:gd name="T7" fmla="*/ 56638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E46C0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32795" name="TextBox 26"/>
            <p:cNvSpPr txBox="1">
              <a:spLocks noChangeArrowheads="1"/>
            </p:cNvSpPr>
            <p:nvPr/>
          </p:nvSpPr>
          <p:spPr bwMode="auto">
            <a:xfrm>
              <a:off x="2362200" y="685800"/>
              <a:ext cx="1219200" cy="488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1">
                  <a:latin typeface="Calibri" pitchFamily="34" charset="0"/>
                </a:rPr>
                <a:t>TeraGrid</a:t>
              </a:r>
            </a:p>
          </p:txBody>
        </p:sp>
      </p:grpSp>
      <p:grpSp>
        <p:nvGrpSpPr>
          <p:cNvPr id="32779" name="Group 30"/>
          <p:cNvGrpSpPr>
            <a:grpSpLocks/>
          </p:cNvGrpSpPr>
          <p:nvPr/>
        </p:nvGrpSpPr>
        <p:grpSpPr bwMode="auto">
          <a:xfrm>
            <a:off x="1743075" y="968375"/>
            <a:ext cx="1700213" cy="1138238"/>
            <a:chOff x="5351317" y="685800"/>
            <a:chExt cx="1452418" cy="990453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409631" y="685800"/>
              <a:ext cx="1219162" cy="99045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32793" name="TextBox 29"/>
            <p:cNvSpPr txBox="1">
              <a:spLocks noChangeArrowheads="1"/>
            </p:cNvSpPr>
            <p:nvPr/>
          </p:nvSpPr>
          <p:spPr bwMode="auto">
            <a:xfrm>
              <a:off x="5351317" y="736688"/>
              <a:ext cx="1452418" cy="834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User Login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 &amp; Job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latin typeface="Calibri" pitchFamily="34" charset="0"/>
                </a:rPr>
                <a:t>Submission</a:t>
              </a:r>
            </a:p>
          </p:txBody>
        </p:sp>
      </p:grp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4822825" y="1657350"/>
            <a:ext cx="1379538" cy="854075"/>
          </a:xfrm>
          <a:prstGeom prst="straightConnector1">
            <a:avLst/>
          </a:prstGeom>
          <a:noFill/>
          <a:ln w="25400">
            <a:solidFill>
              <a:srgbClr val="25406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16200000" flipH="1">
            <a:off x="770731" y="3191669"/>
            <a:ext cx="2913063" cy="409575"/>
          </a:xfrm>
          <a:prstGeom prst="straightConnector1">
            <a:avLst/>
          </a:prstGeom>
          <a:noFill/>
          <a:ln w="25400">
            <a:solidFill>
              <a:srgbClr val="25406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rot="16200000" flipH="1">
            <a:off x="3388519" y="1581944"/>
            <a:ext cx="571500" cy="1287462"/>
          </a:xfrm>
          <a:prstGeom prst="straightConnector1">
            <a:avLst/>
          </a:prstGeom>
          <a:noFill/>
          <a:ln w="25400">
            <a:solidFill>
              <a:srgbClr val="25406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3238500" y="1536700"/>
            <a:ext cx="1079500" cy="1588"/>
          </a:xfrm>
          <a:prstGeom prst="straightConnector1">
            <a:avLst/>
          </a:prstGeom>
          <a:noFill/>
          <a:ln w="25400">
            <a:solidFill>
              <a:srgbClr val="25406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 rot="16200000" flipH="1">
            <a:off x="4303713" y="2092325"/>
            <a:ext cx="873125" cy="22225"/>
          </a:xfrm>
          <a:prstGeom prst="straightConnector1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2785" name="TextBox 166"/>
          <p:cNvSpPr txBox="1">
            <a:spLocks noChangeArrowheads="1"/>
          </p:cNvSpPr>
          <p:nvPr/>
        </p:nvSpPr>
        <p:spPr bwMode="auto">
          <a:xfrm>
            <a:off x="0" y="5233988"/>
            <a:ext cx="2208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1">
                <a:latin typeface="Calibri" pitchFamily="34" charset="0"/>
              </a:rPr>
              <a:t>Total batch slots: 17,318</a:t>
            </a:r>
          </a:p>
        </p:txBody>
      </p:sp>
      <p:sp>
        <p:nvSpPr>
          <p:cNvPr id="32786" name="Title 65"/>
          <p:cNvSpPr>
            <a:spLocks noGrp="1"/>
          </p:cNvSpPr>
          <p:nvPr>
            <p:ph type="title"/>
          </p:nvPr>
        </p:nvSpPr>
        <p:spPr>
          <a:xfrm>
            <a:off x="952500" y="0"/>
            <a:ext cx="7959725" cy="1143000"/>
          </a:xfrm>
        </p:spPr>
        <p:txBody>
          <a:bodyPr/>
          <a:lstStyle/>
          <a:p>
            <a:r>
              <a:rPr lang="en-US" sz="2800" smtClean="0">
                <a:cs typeface="Verdana" pitchFamily="34" charset="0"/>
              </a:rPr>
              <a:t>Cross Campus sharing with Each Cluster also a Node on the Wide Area Grid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</p:nvPr>
        </p:nvSpPr>
        <p:spPr>
          <a:xfrm>
            <a:off x="7696200" y="6477000"/>
            <a:ext cx="922338" cy="381000"/>
          </a:xfrm>
        </p:spPr>
        <p:txBody>
          <a:bodyPr/>
          <a:lstStyle/>
          <a:p>
            <a:pPr>
              <a:defRPr/>
            </a:pPr>
            <a:fld id="{8AFB4514-62F7-452A-8D81-1547A3C39C1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rot="5400000">
            <a:off x="2879725" y="3095625"/>
            <a:ext cx="2994025" cy="657225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3725862" y="2874963"/>
            <a:ext cx="3065463" cy="1036638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 rot="16200000" flipH="1">
            <a:off x="4547394" y="2075657"/>
            <a:ext cx="2971800" cy="2608262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 rot="5400000">
            <a:off x="2154238" y="2325688"/>
            <a:ext cx="3005137" cy="2097087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963" y="1546225"/>
            <a:ext cx="5235575" cy="500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76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0"/>
            <a:ext cx="8763000" cy="460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6794500"/>
            <a:ext cx="8763000" cy="460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8013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1" lang="en-US" sz="3200" b="1" kern="0">
                <a:solidFill>
                  <a:srgbClr val="000080"/>
                </a:solidFill>
                <a:latin typeface="Calibri" charset="0"/>
                <a:ea typeface="+mj-ea"/>
                <a:cs typeface="Verdana"/>
              </a:rPr>
              <a:t>University of North Carolina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Verdana" pitchFamily="34" charset="0"/>
              </a:rPr>
              <a:t>OSCER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74625" y="1339850"/>
            <a:ext cx="3340100" cy="5168900"/>
          </a:xfrm>
        </p:spPr>
        <p:txBody>
          <a:bodyPr/>
          <a:lstStyle/>
          <a:p>
            <a:r>
              <a:rPr lang="en-US" sz="2400" smtClean="0"/>
              <a:t>A “mix” several clusters as one Condor Pool, with several “gateways” to the Wide Area Grid.</a:t>
            </a:r>
          </a:p>
          <a:p>
            <a:pPr>
              <a:buFont typeface="Times" pitchFamily="18" charset="0"/>
              <a:buNone/>
            </a:pPr>
            <a:endParaRPr lang="en-US" sz="2400" smtClean="0"/>
          </a:p>
          <a:p>
            <a:r>
              <a:rPr lang="en-US" sz="2400" smtClean="0"/>
              <a:t>Averaging ~100 CPUhours/hour for OSG use – sharing unused local compute cycles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84B1B-C7AE-4162-8598-A2CA4F42144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35844" name="Picture 4" descr="OUGratia.png"/>
          <p:cNvPicPr>
            <a:picLocks noChangeAspect="1"/>
          </p:cNvPicPr>
          <p:nvPr/>
        </p:nvPicPr>
        <p:blipFill>
          <a:blip r:embed="rId2"/>
          <a:srcRect t="5125"/>
          <a:stretch>
            <a:fillRect/>
          </a:stretch>
        </p:blipFill>
        <p:spPr bwMode="auto">
          <a:xfrm>
            <a:off x="3538538" y="1973263"/>
            <a:ext cx="5605462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Verdana" pitchFamily="34" charset="0"/>
              </a:rPr>
              <a:t>OSG Helps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18" charset="0"/>
              <a:buNone/>
            </a:pPr>
            <a:r>
              <a:rPr lang="en-US" smtClean="0"/>
              <a:t>University researchers, faculty and students to </a:t>
            </a:r>
            <a:r>
              <a:rPr lang="en-US" b="1" smtClean="0"/>
              <a:t>interact with “national CI” </a:t>
            </a:r>
            <a:r>
              <a:rPr lang="en-US" smtClean="0"/>
              <a:t>including TeraGrid, OSG, other Regional grids etc. </a:t>
            </a:r>
          </a:p>
          <a:p>
            <a:pPr>
              <a:buFont typeface="Times" pitchFamily="18" charset="0"/>
              <a:buNone/>
            </a:pPr>
            <a:r>
              <a:rPr lang="en-US" b="1" smtClean="0"/>
              <a:t>Organize</a:t>
            </a:r>
            <a:r>
              <a:rPr lang="en-US" smtClean="0"/>
              <a:t> the campuses to change their culture and </a:t>
            </a:r>
            <a:r>
              <a:rPr lang="en-US" b="1" smtClean="0"/>
              <a:t>Share Resources locally.</a:t>
            </a:r>
          </a:p>
          <a:p>
            <a:pPr>
              <a:buFont typeface="Times" pitchFamily="18" charset="0"/>
              <a:buNone/>
            </a:pPr>
            <a:r>
              <a:rPr lang="en-US" smtClean="0"/>
              <a:t>Enable campuses and users to send jobs and data “on-demand” between the local and remote facilities, becoming </a:t>
            </a:r>
            <a:r>
              <a:rPr lang="en-US" b="1" smtClean="0"/>
              <a:t>full members of the nation-wide shared cyber-infrastructure.</a:t>
            </a:r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FC359-4488-4094-85FF-28EA4969A43B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9"/>
          <p:cNvGrpSpPr>
            <a:grpSpLocks/>
          </p:cNvGrpSpPr>
          <p:nvPr/>
        </p:nvGrpSpPr>
        <p:grpSpPr bwMode="auto">
          <a:xfrm>
            <a:off x="298450" y="684213"/>
            <a:ext cx="8502650" cy="6042025"/>
            <a:chOff x="298174" y="684696"/>
            <a:chExt cx="8503478" cy="6040781"/>
          </a:xfrm>
        </p:grpSpPr>
        <p:sp>
          <p:nvSpPr>
            <p:cNvPr id="5" name="Oval 4"/>
            <p:cNvSpPr/>
            <p:nvPr/>
          </p:nvSpPr>
          <p:spPr>
            <a:xfrm>
              <a:off x="2925743" y="684696"/>
              <a:ext cx="3357889" cy="316958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98174" y="3513039"/>
              <a:ext cx="3388055" cy="3190218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423123" y="3567002"/>
              <a:ext cx="3378529" cy="3158475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6841" y="4349478"/>
              <a:ext cx="2537072" cy="15078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Campus Grid &amp;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Large Scale Science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Community Grids &amp;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DOE Lab IT Facility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79834" y="1333849"/>
              <a:ext cx="2346553" cy="18776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National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Cyber-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Infrastructure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Part of World-Wide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Infrastructure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59661" y="4517719"/>
              <a:ext cx="3086401" cy="15078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Faculty, Cross-Campus &amp;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Regional Grid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Students, Educators,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Researchers, CS…</a:t>
              </a:r>
            </a:p>
          </p:txBody>
        </p:sp>
      </p:grpSp>
      <p:sp>
        <p:nvSpPr>
          <p:cNvPr id="37890" name="Left-Right Arrow 10"/>
          <p:cNvSpPr>
            <a:spLocks noChangeArrowheads="1"/>
          </p:cNvSpPr>
          <p:nvPr/>
        </p:nvSpPr>
        <p:spPr bwMode="auto">
          <a:xfrm rot="-3617309">
            <a:off x="2661444" y="3236119"/>
            <a:ext cx="1181100" cy="915988"/>
          </a:xfrm>
          <a:prstGeom prst="leftRightArrow">
            <a:avLst>
              <a:gd name="adj1" fmla="val 50000"/>
              <a:gd name="adj2" fmla="val 50013"/>
            </a:avLst>
          </a:prstGeom>
          <a:solidFill>
            <a:srgbClr val="00800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7891" name="Left-Right Arrow 12"/>
          <p:cNvSpPr>
            <a:spLocks noChangeArrowheads="1"/>
          </p:cNvSpPr>
          <p:nvPr/>
        </p:nvSpPr>
        <p:spPr bwMode="auto">
          <a:xfrm rot="-7584521">
            <a:off x="5375275" y="3233738"/>
            <a:ext cx="1182687" cy="915988"/>
          </a:xfrm>
          <a:prstGeom prst="leftRightArrow">
            <a:avLst>
              <a:gd name="adj1" fmla="val 50000"/>
              <a:gd name="adj2" fmla="val 50080"/>
            </a:avLst>
          </a:prstGeom>
          <a:solidFill>
            <a:srgbClr val="00800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9"/>
          <p:cNvGrpSpPr>
            <a:grpSpLocks/>
          </p:cNvGrpSpPr>
          <p:nvPr/>
        </p:nvGrpSpPr>
        <p:grpSpPr bwMode="auto">
          <a:xfrm>
            <a:off x="298450" y="684213"/>
            <a:ext cx="8502650" cy="6042025"/>
            <a:chOff x="298174" y="684696"/>
            <a:chExt cx="8503478" cy="6040781"/>
          </a:xfrm>
        </p:grpSpPr>
        <p:sp>
          <p:nvSpPr>
            <p:cNvPr id="5" name="Oval 4"/>
            <p:cNvSpPr/>
            <p:nvPr/>
          </p:nvSpPr>
          <p:spPr>
            <a:xfrm>
              <a:off x="2925743" y="684696"/>
              <a:ext cx="3357889" cy="316958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98174" y="3513039"/>
              <a:ext cx="3388055" cy="3190218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423123" y="3567002"/>
              <a:ext cx="3378529" cy="3158475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6841" y="4349478"/>
              <a:ext cx="2537072" cy="15078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Campus Grid &amp;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Large Scale Science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Community Grids &amp;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DOE Lab IT Facility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79834" y="1333849"/>
              <a:ext cx="2346553" cy="18776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National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Cyber-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Infrastructure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Part of World-Wide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Infrastructure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59661" y="4517719"/>
              <a:ext cx="3086401" cy="15078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Faculty, Cross-Campus &amp;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Regional Grid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Students, Educators,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+mn-lt"/>
                  <a:ea typeface="ＭＳ Ｐゴシック" pitchFamily="16" charset="-128"/>
                  <a:cs typeface="+mn-cs"/>
                </a:rPr>
                <a:t>Researchers, CS…</a:t>
              </a:r>
            </a:p>
          </p:txBody>
        </p:sp>
      </p:grpSp>
      <p:sp>
        <p:nvSpPr>
          <p:cNvPr id="38914" name="Left-Right Arrow 10"/>
          <p:cNvSpPr>
            <a:spLocks noChangeArrowheads="1"/>
          </p:cNvSpPr>
          <p:nvPr/>
        </p:nvSpPr>
        <p:spPr bwMode="auto">
          <a:xfrm rot="-3617309">
            <a:off x="2661444" y="3236119"/>
            <a:ext cx="1181100" cy="915988"/>
          </a:xfrm>
          <a:prstGeom prst="leftRightArrow">
            <a:avLst>
              <a:gd name="adj1" fmla="val 50000"/>
              <a:gd name="adj2" fmla="val 50013"/>
            </a:avLst>
          </a:prstGeom>
          <a:solidFill>
            <a:srgbClr val="00800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8915" name="Left-Right Arrow 12"/>
          <p:cNvSpPr>
            <a:spLocks noChangeArrowheads="1"/>
          </p:cNvSpPr>
          <p:nvPr/>
        </p:nvSpPr>
        <p:spPr bwMode="auto">
          <a:xfrm rot="-7584521">
            <a:off x="5375275" y="3233738"/>
            <a:ext cx="1182687" cy="915988"/>
          </a:xfrm>
          <a:prstGeom prst="leftRightArrow">
            <a:avLst>
              <a:gd name="adj1" fmla="val 50000"/>
              <a:gd name="adj2" fmla="val 50080"/>
            </a:avLst>
          </a:prstGeom>
          <a:solidFill>
            <a:srgbClr val="00800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8916" name="Left-Right Arrow 13"/>
          <p:cNvSpPr>
            <a:spLocks noChangeArrowheads="1"/>
          </p:cNvSpPr>
          <p:nvPr/>
        </p:nvSpPr>
        <p:spPr bwMode="auto">
          <a:xfrm>
            <a:off x="3509963" y="4813300"/>
            <a:ext cx="2089150" cy="915988"/>
          </a:xfrm>
          <a:prstGeom prst="leftRightArrow">
            <a:avLst>
              <a:gd name="adj1" fmla="val 50000"/>
              <a:gd name="adj2" fmla="val 50029"/>
            </a:avLst>
          </a:prstGeom>
          <a:solidFill>
            <a:srgbClr val="00800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1530350" y="220663"/>
            <a:ext cx="6918325" cy="527050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US" smtClean="0"/>
              <a:t>Condor job router – Grid Laboratory of Wisconsin</a:t>
            </a:r>
          </a:p>
          <a:p>
            <a:pPr>
              <a:buFont typeface="Lucida Grande"/>
              <a:buNone/>
            </a:pPr>
            <a:endParaRPr lang="en-US" smtClean="0"/>
          </a:p>
          <a:p>
            <a:pPr>
              <a:buFont typeface="Lucida Grande"/>
              <a:buNone/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A1E0A-D011-4B0E-83F0-6C133004F35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9939" name="Picture 6" descr="Slide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2238" y="3152775"/>
            <a:ext cx="4729162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4788" y="1549400"/>
            <a:ext cx="8601075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800"/>
              </a:spcBef>
              <a:buClr>
                <a:srgbClr val="808000"/>
              </a:buClr>
              <a:buSzPct val="120000"/>
              <a:defRPr/>
            </a:pPr>
            <a:r>
              <a:rPr lang="en-US" kern="0">
                <a:solidFill>
                  <a:srgbClr val="000090"/>
                </a:solidFill>
                <a:latin typeface="+mn-lt"/>
                <a:ea typeface="ＭＳ Ｐゴシック" charset="-128"/>
                <a:cs typeface="ＭＳ Ｐゴシック" charset="-128"/>
              </a:rPr>
              <a:t>Automated way to let jobs run on a wider array of resources</a:t>
            </a:r>
          </a:p>
          <a:p>
            <a:pPr marL="742950" lvl="1" indent="-285750" eaLnBrk="0" hangingPunct="0">
              <a:spcBef>
                <a:spcPts val="700"/>
              </a:spcBef>
              <a:buClr>
                <a:srgbClr val="000000"/>
              </a:buClr>
              <a:buSzPct val="90000"/>
              <a:defRPr/>
            </a:pPr>
            <a:r>
              <a:rPr lang="en-US" kern="0">
                <a:solidFill>
                  <a:srgbClr val="000090"/>
                </a:solidFill>
                <a:latin typeface="+mn-lt"/>
                <a:ea typeface="ＭＳ Ｐゴシック" charset="-128"/>
                <a:cs typeface="+mn-cs"/>
              </a:rPr>
              <a:t>Transform jobs into different forms</a:t>
            </a:r>
          </a:p>
          <a:p>
            <a:pPr marL="742950" lvl="1" indent="-285750" eaLnBrk="0" hangingPunct="0">
              <a:spcBef>
                <a:spcPts val="700"/>
              </a:spcBef>
              <a:buClr>
                <a:srgbClr val="000000"/>
              </a:buClr>
              <a:buSzPct val="90000"/>
              <a:defRPr/>
            </a:pPr>
            <a:r>
              <a:rPr lang="en-US" kern="0">
                <a:solidFill>
                  <a:srgbClr val="000090"/>
                </a:solidFill>
                <a:latin typeface="+mn-lt"/>
                <a:ea typeface="ＭＳ Ｐゴシック" charset="-128"/>
                <a:cs typeface="+mn-cs"/>
              </a:rPr>
              <a:t>Reroute jobs to different destinations</a:t>
            </a:r>
          </a:p>
          <a:p>
            <a:pPr marL="742950" lvl="1" indent="-285750" eaLnBrk="0" hangingPunct="0">
              <a:spcBef>
                <a:spcPts val="700"/>
              </a:spcBef>
              <a:buClr>
                <a:srgbClr val="000000"/>
              </a:buClr>
              <a:buSzPct val="90000"/>
              <a:defRPr/>
            </a:pPr>
            <a:r>
              <a:rPr lang="en-US" kern="0">
                <a:solidFill>
                  <a:srgbClr val="000090"/>
                </a:solidFill>
                <a:latin typeface="+mn-lt"/>
                <a:ea typeface="ＭＳ Ｐゴシック" charset="-128"/>
                <a:cs typeface="+mn-cs"/>
              </a:rPr>
              <a:t>Handle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257175"/>
            <a:ext cx="6946900" cy="1143000"/>
          </a:xfrm>
        </p:spPr>
        <p:txBody>
          <a:bodyPr/>
          <a:lstStyle/>
          <a:p>
            <a:r>
              <a:rPr lang="en-GB" smtClean="0">
                <a:cs typeface="Verdana" pitchFamily="34" charset="0"/>
              </a:rPr>
              <a:t>Outline</a:t>
            </a:r>
            <a:endParaRPr lang="en-US" smtClean="0">
              <a:cs typeface="Verdana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2633663"/>
            <a:ext cx="7772400" cy="2049462"/>
          </a:xfrm>
        </p:spPr>
        <p:txBody>
          <a:bodyPr/>
          <a:lstStyle/>
          <a:p>
            <a:r>
              <a:rPr lang="en-GB" smtClean="0"/>
              <a:t>OSCER, Fermilab, OSG</a:t>
            </a:r>
          </a:p>
          <a:p>
            <a:r>
              <a:rPr lang="en-GB" smtClean="0"/>
              <a:t>Sharing of Software,Computing, Knowledge</a:t>
            </a:r>
          </a:p>
          <a:p>
            <a:r>
              <a:rPr lang="en-GB" smtClean="0"/>
              <a:t>Futures</a:t>
            </a:r>
          </a:p>
          <a:p>
            <a:pPr>
              <a:buFont typeface="Times" pitchFamily="18" charset="0"/>
              <a:buNone/>
            </a:pPr>
            <a:endParaRPr lang="en-GB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8013" cy="946150"/>
          </a:xfrm>
        </p:spPr>
        <p:txBody>
          <a:bodyPr tIns="35203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mtClean="0">
                <a:cs typeface="Verdana" pitchFamily="34" charset="0"/>
              </a:rPr>
              <a:t>Glide-ins at RENCI</a:t>
            </a:r>
          </a:p>
        </p:txBody>
      </p:sp>
      <p:sp>
        <p:nvSpPr>
          <p:cNvPr id="41986" name="AutoShape 6"/>
          <p:cNvSpPr>
            <a:spLocks noChangeArrowheads="1"/>
          </p:cNvSpPr>
          <p:nvPr/>
        </p:nvSpPr>
        <p:spPr bwMode="auto">
          <a:xfrm>
            <a:off x="304800" y="2971800"/>
            <a:ext cx="2943225" cy="830263"/>
          </a:xfrm>
          <a:prstGeom prst="roundRect">
            <a:avLst>
              <a:gd name="adj" fmla="val 16667"/>
            </a:avLst>
          </a:prstGeom>
          <a:solidFill>
            <a:srgbClr val="8DB4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r">
              <a:spcBef>
                <a:spcPct val="20000"/>
              </a:spcBef>
              <a:buFontTx/>
              <a:buChar char="•"/>
            </a:pPr>
            <a:r>
              <a:rPr lang="en-US">
                <a:latin typeface="ヒラギノ角ゴ Pro W3"/>
              </a:rPr>
              <a:t>TeraGrid Resources</a:t>
            </a:r>
            <a:endParaRPr lang="en-US"/>
          </a:p>
        </p:txBody>
      </p:sp>
      <p:sp>
        <p:nvSpPr>
          <p:cNvPr id="41987" name="AutoShape 7"/>
          <p:cNvSpPr>
            <a:spLocks noChangeArrowheads="1"/>
          </p:cNvSpPr>
          <p:nvPr/>
        </p:nvSpPr>
        <p:spPr bwMode="auto">
          <a:xfrm>
            <a:off x="381000" y="4572000"/>
            <a:ext cx="2798763" cy="819150"/>
          </a:xfrm>
          <a:prstGeom prst="roundRect">
            <a:avLst>
              <a:gd name="adj" fmla="val 16667"/>
            </a:avLst>
          </a:prstGeom>
          <a:solidFill>
            <a:srgbClr val="8DB4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r">
              <a:spcBef>
                <a:spcPct val="20000"/>
              </a:spcBef>
              <a:buFontTx/>
              <a:buChar char="•"/>
            </a:pPr>
            <a:r>
              <a:rPr lang="en-US">
                <a:latin typeface="ヒラギノ角ゴ Pro W3"/>
              </a:rPr>
              <a:t>NIH Resources</a:t>
            </a:r>
            <a:endParaRPr lang="en-US"/>
          </a:p>
        </p:txBody>
      </p:sp>
      <p:sp>
        <p:nvSpPr>
          <p:cNvPr id="41988" name="AutoShape 8"/>
          <p:cNvSpPr>
            <a:spLocks noChangeArrowheads="1"/>
          </p:cNvSpPr>
          <p:nvPr/>
        </p:nvSpPr>
        <p:spPr bwMode="auto">
          <a:xfrm>
            <a:off x="6013450" y="3048000"/>
            <a:ext cx="2978150" cy="823913"/>
          </a:xfrm>
          <a:prstGeom prst="roundRect">
            <a:avLst>
              <a:gd name="adj" fmla="val 16667"/>
            </a:avLst>
          </a:prstGeom>
          <a:solidFill>
            <a:srgbClr val="8DB4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ヒラギノ角ゴ Pro W3"/>
              </a:rPr>
              <a:t>OSG Resources</a:t>
            </a:r>
            <a:endParaRPr lang="en-US"/>
          </a:p>
        </p:txBody>
      </p:sp>
      <p:sp>
        <p:nvSpPr>
          <p:cNvPr id="41989" name="AutoShape 9"/>
          <p:cNvSpPr>
            <a:spLocks noChangeArrowheads="1"/>
          </p:cNvSpPr>
          <p:nvPr/>
        </p:nvSpPr>
        <p:spPr bwMode="auto">
          <a:xfrm>
            <a:off x="6477000" y="4648200"/>
            <a:ext cx="2438400" cy="838200"/>
          </a:xfrm>
          <a:prstGeom prst="roundRect">
            <a:avLst>
              <a:gd name="adj" fmla="val 16667"/>
            </a:avLst>
          </a:prstGeom>
          <a:solidFill>
            <a:srgbClr val="8DB4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/>
          <a:lstStyle/>
          <a:p>
            <a:pPr algn="ctr">
              <a:spcBef>
                <a:spcPct val="20000"/>
              </a:spcBef>
              <a:buFontTx/>
              <a:buChar char="•"/>
            </a:pPr>
            <a:r>
              <a:rPr lang="en-US">
                <a:latin typeface="ヒラギノ角ゴ Pro W3"/>
              </a:rPr>
              <a:t>RENCI Resources</a:t>
            </a:r>
            <a:endParaRPr lang="en-US"/>
          </a:p>
        </p:txBody>
      </p:sp>
      <p:pic>
        <p:nvPicPr>
          <p:cNvPr id="41990" name="Picture 15" descr="osg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0" y="3162300"/>
            <a:ext cx="10366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6" descr="tg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175" y="3124200"/>
            <a:ext cx="496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7" descr="NIH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438" y="4668838"/>
            <a:ext cx="622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8" descr="renci-logo-300x9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5029200"/>
            <a:ext cx="10572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AutoShape 4"/>
          <p:cNvSpPr>
            <a:spLocks noChangeArrowheads="1"/>
          </p:cNvSpPr>
          <p:nvPr/>
        </p:nvSpPr>
        <p:spPr bwMode="auto">
          <a:xfrm>
            <a:off x="3802063" y="4562475"/>
            <a:ext cx="1589087" cy="1382713"/>
          </a:xfrm>
          <a:prstGeom prst="roundRect">
            <a:avLst>
              <a:gd name="adj" fmla="val 16667"/>
            </a:avLst>
          </a:prstGeom>
          <a:solidFill>
            <a:srgbClr val="99CC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4114800" y="4648200"/>
            <a:ext cx="8588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>
              <a:spcBef>
                <a:spcPct val="20000"/>
              </a:spcBef>
              <a:buFontTx/>
              <a:buChar char="•"/>
            </a:pPr>
            <a:r>
              <a:rPr lang="en-US"/>
              <a:t>Condor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en-US"/>
              <a:t>Pool</a:t>
            </a:r>
          </a:p>
        </p:txBody>
      </p:sp>
      <p:sp>
        <p:nvSpPr>
          <p:cNvPr id="41996" name="Oval 11"/>
          <p:cNvSpPr>
            <a:spLocks noChangeArrowheads="1"/>
          </p:cNvSpPr>
          <p:nvPr/>
        </p:nvSpPr>
        <p:spPr bwMode="auto">
          <a:xfrm>
            <a:off x="4008438" y="5599113"/>
            <a:ext cx="207962" cy="20796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41997" name="Oval 12"/>
          <p:cNvSpPr>
            <a:spLocks noChangeArrowheads="1"/>
          </p:cNvSpPr>
          <p:nvPr/>
        </p:nvSpPr>
        <p:spPr bwMode="auto">
          <a:xfrm>
            <a:off x="4284663" y="5599113"/>
            <a:ext cx="207962" cy="20796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41998" name="Oval 13"/>
          <p:cNvSpPr>
            <a:spLocks noChangeArrowheads="1"/>
          </p:cNvSpPr>
          <p:nvPr/>
        </p:nvSpPr>
        <p:spPr bwMode="auto">
          <a:xfrm>
            <a:off x="4562475" y="5599113"/>
            <a:ext cx="206375" cy="20796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41999" name="Line 20"/>
          <p:cNvSpPr>
            <a:spLocks noChangeShapeType="1"/>
          </p:cNvSpPr>
          <p:nvPr/>
        </p:nvSpPr>
        <p:spPr bwMode="auto">
          <a:xfrm flipH="1" flipV="1">
            <a:off x="3109913" y="5253038"/>
            <a:ext cx="830262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2000" name="Line 21"/>
          <p:cNvSpPr>
            <a:spLocks noChangeShapeType="1"/>
          </p:cNvSpPr>
          <p:nvPr/>
        </p:nvSpPr>
        <p:spPr bwMode="auto">
          <a:xfrm flipH="1" flipV="1">
            <a:off x="3109913" y="3663950"/>
            <a:ext cx="1244600" cy="186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2001" name="Line 22"/>
          <p:cNvSpPr>
            <a:spLocks noChangeShapeType="1"/>
          </p:cNvSpPr>
          <p:nvPr/>
        </p:nvSpPr>
        <p:spPr bwMode="auto">
          <a:xfrm flipV="1">
            <a:off x="4700588" y="3732213"/>
            <a:ext cx="1520825" cy="1798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2002" name="TextBox 19"/>
          <p:cNvSpPr txBox="1">
            <a:spLocks noChangeArrowheads="1"/>
          </p:cNvSpPr>
          <p:nvPr/>
        </p:nvSpPr>
        <p:spPr bwMode="auto">
          <a:xfrm>
            <a:off x="1968500" y="1658938"/>
            <a:ext cx="55530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0090"/>
                </a:solidFill>
              </a:rPr>
              <a:t>Temporarily join remote machines</a:t>
            </a:r>
          </a:p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00090"/>
                </a:solidFill>
              </a:rPr>
              <a:t> into local Condor pool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Verdana" pitchFamily="34" charset="0"/>
              </a:rPr>
              <a:t>Overlaid Workspaces</a:t>
            </a:r>
          </a:p>
        </p:txBody>
      </p:sp>
      <p:pic>
        <p:nvPicPr>
          <p:cNvPr id="44034" name="Content Placeholder 4" descr="Slide1.gif"/>
          <p:cNvPicPr>
            <a:picLocks noGrp="1" noChangeAspect="1"/>
          </p:cNvPicPr>
          <p:nvPr>
            <p:ph idx="1"/>
          </p:nvPr>
        </p:nvPicPr>
        <p:blipFill>
          <a:blip r:embed="rId2"/>
          <a:srcRect l="11035" t="18047" r="3569" b="6467"/>
          <a:stretch>
            <a:fillRect/>
          </a:stretch>
        </p:blipFill>
        <p:spPr>
          <a:xfrm>
            <a:off x="2687638" y="1957388"/>
            <a:ext cx="6248400" cy="41433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0125C-AC1F-45BA-AE52-88C79D1818A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35100"/>
            <a:ext cx="5545138" cy="2795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800"/>
              </a:spcBef>
              <a:buClr>
                <a:srgbClr val="808000"/>
              </a:buClr>
              <a:buSzPct val="120000"/>
            </a:pPr>
            <a:r>
              <a:rPr lang="en-US">
                <a:solidFill>
                  <a:srgbClr val="000090"/>
                </a:solidFill>
              </a:rPr>
              <a:t>Deploy “agents” on each site which learn about the local environment and communicate with user portal to most efficiently get requests done.</a:t>
            </a:r>
          </a:p>
          <a:p>
            <a:pPr marL="342900" indent="-342900" eaLnBrk="0" hangingPunct="0">
              <a:spcBef>
                <a:spcPts val="800"/>
              </a:spcBef>
              <a:buClr>
                <a:srgbClr val="808000"/>
              </a:buClr>
              <a:buSzPct val="120000"/>
            </a:pPr>
            <a:r>
              <a:rPr lang="en-US">
                <a:solidFill>
                  <a:srgbClr val="000090"/>
                </a:solidFill>
              </a:rPr>
              <a:t>Each of the LHC Experiments has done this (differently)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4343400"/>
            <a:ext cx="7772400" cy="2201863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GB" smtClean="0"/>
              <a:t>Tevatron Physics</a:t>
            </a:r>
          </a:p>
          <a:p>
            <a:pPr>
              <a:buFont typeface="Times" pitchFamily="18" charset="0"/>
              <a:buNone/>
            </a:pPr>
            <a:r>
              <a:rPr lang="en-GB" smtClean="0"/>
              <a:t>LHC Physics</a:t>
            </a:r>
          </a:p>
          <a:p>
            <a:pPr>
              <a:buFont typeface="Times" pitchFamily="18" charset="0"/>
              <a:buNone/>
            </a:pPr>
            <a:r>
              <a:rPr lang="en-GB" smtClean="0"/>
              <a:t>Support for Science locally and broadly</a:t>
            </a:r>
          </a:p>
        </p:txBody>
      </p:sp>
      <p:grpSp>
        <p:nvGrpSpPr>
          <p:cNvPr id="45058" name="Group 3"/>
          <p:cNvGrpSpPr>
            <a:grpSpLocks/>
          </p:cNvGrpSpPr>
          <p:nvPr/>
        </p:nvGrpSpPr>
        <p:grpSpPr bwMode="auto">
          <a:xfrm>
            <a:off x="1651000" y="1770063"/>
            <a:ext cx="5873750" cy="2397125"/>
            <a:chOff x="0" y="1300247"/>
            <a:chExt cx="8976870" cy="3615647"/>
          </a:xfrm>
        </p:grpSpPr>
        <p:sp>
          <p:nvSpPr>
            <p:cNvPr id="5" name="Oval 4"/>
            <p:cNvSpPr/>
            <p:nvPr/>
          </p:nvSpPr>
          <p:spPr>
            <a:xfrm>
              <a:off x="2583884" y="1300247"/>
              <a:ext cx="3716909" cy="36156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0" y="1300247"/>
              <a:ext cx="3719336" cy="3615647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257535" y="1300247"/>
              <a:ext cx="3719335" cy="3615647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Tx/>
                <a:buChar char="•"/>
                <a:defRPr/>
              </a:pP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45062" name="TextBox 7"/>
            <p:cNvSpPr txBox="1">
              <a:spLocks noChangeArrowheads="1"/>
            </p:cNvSpPr>
            <p:nvPr/>
          </p:nvSpPr>
          <p:spPr bwMode="auto">
            <a:xfrm>
              <a:off x="709331" y="2716134"/>
              <a:ext cx="1780855" cy="556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Fermilab</a:t>
              </a:r>
            </a:p>
          </p:txBody>
        </p:sp>
        <p:sp>
          <p:nvSpPr>
            <p:cNvPr id="45063" name="TextBox 8"/>
            <p:cNvSpPr txBox="1">
              <a:spLocks noChangeArrowheads="1"/>
            </p:cNvSpPr>
            <p:nvPr/>
          </p:nvSpPr>
          <p:spPr bwMode="auto">
            <a:xfrm>
              <a:off x="3654348" y="2291073"/>
              <a:ext cx="1644600" cy="155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Open </a:t>
              </a:r>
            </a:p>
            <a:p>
              <a:pPr algn="ctr">
                <a:spcBef>
                  <a:spcPct val="2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Science </a:t>
              </a:r>
            </a:p>
            <a:p>
              <a:pPr algn="ctr">
                <a:spcBef>
                  <a:spcPct val="2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Grid</a:t>
              </a:r>
            </a:p>
          </p:txBody>
        </p:sp>
        <p:sp>
          <p:nvSpPr>
            <p:cNvPr id="45064" name="TextBox 9"/>
            <p:cNvSpPr txBox="1">
              <a:spLocks noChangeArrowheads="1"/>
            </p:cNvSpPr>
            <p:nvPr/>
          </p:nvSpPr>
          <p:spPr bwMode="auto">
            <a:xfrm>
              <a:off x="6533854" y="2649577"/>
              <a:ext cx="1644000" cy="556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OSCER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62225" y="330200"/>
            <a:ext cx="5603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1" lang="en-US" sz="3200" b="1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  <a:t>Tevatron Physics</a:t>
            </a:r>
            <a:br>
              <a:rPr kumimoji="1" lang="en-US" sz="3200" b="1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</a:br>
            <a:endParaRPr kumimoji="1" lang="en-US" sz="3200" b="1" kern="0">
              <a:solidFill>
                <a:srgbClr val="000080"/>
              </a:solidFill>
              <a:latin typeface="+mn-lt"/>
              <a:ea typeface="+mj-ea"/>
              <a:cs typeface="Verdana"/>
            </a:endParaRPr>
          </a:p>
        </p:txBody>
      </p:sp>
      <p:sp>
        <p:nvSpPr>
          <p:cNvPr id="47106" name="Content Placeholder 19"/>
          <p:cNvSpPr>
            <a:spLocks noGrp="1"/>
          </p:cNvSpPr>
          <p:nvPr>
            <p:ph idx="1"/>
          </p:nvPr>
        </p:nvSpPr>
        <p:spPr>
          <a:xfrm>
            <a:off x="366713" y="1590675"/>
            <a:ext cx="8478837" cy="4760913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smtClean="0"/>
              <a:t>OU is a DZero Collaborator &amp; important part of the Dzero Community SAMGrid, hosting data serving and catalog services.</a:t>
            </a:r>
          </a:p>
          <a:p>
            <a:endParaRPr lang="en-US" smtClean="0"/>
          </a:p>
          <a:p>
            <a:pPr>
              <a:buFont typeface="Times" pitchFamily="18" charset="0"/>
              <a:buNone/>
            </a:pPr>
            <a:r>
              <a:rPr lang="en-US" smtClean="0"/>
              <a:t>CDF and D0 Experiments profit from LHC resources through adapting to and using OSG. Interesting issue how to “quantify” the value gained.</a:t>
            </a:r>
          </a:p>
          <a:p>
            <a:pPr>
              <a:buFont typeface="Times" pitchFamily="18" charset="0"/>
              <a:buNone/>
            </a:pPr>
            <a:endParaRPr lang="en-US" smtClean="0"/>
          </a:p>
          <a:p>
            <a:pPr>
              <a:buFont typeface="Times" pitchFamily="18" charset="0"/>
              <a:buNone/>
            </a:pPr>
            <a:r>
              <a:rPr lang="en-US" smtClean="0"/>
              <a:t>Brazilian institutions are important partners for both Fermilab and OSCER/DO.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>
          <a:xfrm>
            <a:off x="174625" y="239713"/>
            <a:ext cx="8740775" cy="838200"/>
          </a:xfrm>
        </p:spPr>
        <p:txBody>
          <a:bodyPr lIns="91405" tIns="45702" rIns="91405" bIns="45702" anchor="b"/>
          <a:lstStyle/>
          <a:p>
            <a:pPr eaLnBrk="1" hangingPunct="1"/>
            <a:r>
              <a:rPr lang="en-US" sz="2400" smtClean="0">
                <a:cs typeface="Verdana" pitchFamily="34" charset="0"/>
              </a:rPr>
              <a:t>RESULTS from </a:t>
            </a:r>
            <a:br>
              <a:rPr lang="en-US" sz="2400" smtClean="0">
                <a:cs typeface="Verdana" pitchFamily="34" charset="0"/>
              </a:rPr>
            </a:br>
            <a:r>
              <a:rPr lang="en-US" sz="2400" smtClean="0">
                <a:cs typeface="Verdana" pitchFamily="34" charset="0"/>
              </a:rPr>
              <a:t>Supporting the Search for the Origin of Mass</a:t>
            </a:r>
          </a:p>
        </p:txBody>
      </p:sp>
      <p:pic>
        <p:nvPicPr>
          <p:cNvPr id="49154" name="Picture 19"/>
          <p:cNvPicPr>
            <a:picLocks noChangeAspect="1"/>
          </p:cNvPicPr>
          <p:nvPr/>
        </p:nvPicPr>
        <p:blipFill>
          <a:blip r:embed="rId2"/>
          <a:srcRect t="2974"/>
          <a:stretch>
            <a:fillRect/>
          </a:stretch>
        </p:blipFill>
        <p:spPr bwMode="auto">
          <a:xfrm>
            <a:off x="5418138" y="3359150"/>
            <a:ext cx="28321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4867275" y="5867400"/>
            <a:ext cx="42767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defTabSz="455613">
              <a:spcBef>
                <a:spcPct val="20000"/>
              </a:spcBef>
              <a:buFontTx/>
              <a:buChar char="•"/>
            </a:pPr>
            <a:r>
              <a:rPr lang="en-US" sz="1600">
                <a:latin typeface="Century Gothic" pitchFamily="34" charset="0"/>
              </a:rPr>
              <a:t>Top and W masses now known to</a:t>
            </a:r>
          </a:p>
          <a:p>
            <a:pPr defTabSz="455613">
              <a:spcBef>
                <a:spcPct val="20000"/>
              </a:spcBef>
              <a:buFontTx/>
              <a:buChar char="•"/>
            </a:pPr>
            <a:r>
              <a:rPr lang="en-US" sz="1600">
                <a:latin typeface="Century Gothic" pitchFamily="34" charset="0"/>
              </a:rPr>
              <a:t>0.3% and 0.75% respectively.</a:t>
            </a:r>
            <a:br>
              <a:rPr lang="en-US" sz="1600">
                <a:latin typeface="Century Gothic" pitchFamily="34" charset="0"/>
              </a:rPr>
            </a:br>
            <a:r>
              <a:rPr lang="en-US" sz="1600">
                <a:latin typeface="Century Gothic" pitchFamily="34" charset="0"/>
              </a:rPr>
              <a:t>=&gt; Constrain Higgs via Quantum effects. </a:t>
            </a:r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3"/>
          <a:srcRect l="2838" t="12727" r="5675" b="8865"/>
          <a:stretch>
            <a:fillRect/>
          </a:stretch>
        </p:blipFill>
        <p:spPr bwMode="auto">
          <a:xfrm>
            <a:off x="341313" y="3178175"/>
            <a:ext cx="446722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962025" y="5986463"/>
            <a:ext cx="33464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defTabSz="455613">
              <a:spcBef>
                <a:spcPct val="20000"/>
              </a:spcBef>
              <a:buFontTx/>
              <a:buChar char="•"/>
            </a:pPr>
            <a:r>
              <a:rPr lang="en-US" sz="1600">
                <a:latin typeface="Century Gothic" pitchFamily="34" charset="0"/>
              </a:rPr>
              <a:t>Direct Higgs Search at Tevatron</a:t>
            </a:r>
          </a:p>
          <a:p>
            <a:pPr defTabSz="455613">
              <a:spcBef>
                <a:spcPct val="20000"/>
              </a:spcBef>
              <a:buFontTx/>
              <a:buChar char="•"/>
            </a:pPr>
            <a:r>
              <a:rPr lang="en-US" sz="1600">
                <a:latin typeface="Century Gothic" pitchFamily="34" charset="0"/>
              </a:rPr>
              <a:t>now excluding high mass higgs.</a:t>
            </a: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236538" y="1511300"/>
            <a:ext cx="863917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defTabSz="455613">
              <a:spcBef>
                <a:spcPct val="20000"/>
              </a:spcBef>
              <a:defRPr/>
            </a:pPr>
            <a:r>
              <a:rPr lang="en-US">
                <a:solidFill>
                  <a:srgbClr val="000090"/>
                </a:solidFill>
                <a:latin typeface="+mn-lt"/>
                <a:ea typeface="ＭＳ Ｐゴシック" pitchFamily="30" charset="-128"/>
                <a:cs typeface="ＭＳ Ｐゴシック" pitchFamily="30" charset="-128"/>
              </a:rPr>
              <a:t>Shrunk the Higgs mass window from a few hundred GeV to ~ 40 GeV. Thus providing  </a:t>
            </a:r>
            <a:r>
              <a:rPr lang="en-US" sz="2500">
                <a:solidFill>
                  <a:srgbClr val="000090"/>
                </a:solidFill>
                <a:latin typeface="+mn-lt"/>
                <a:ea typeface="ＭＳ Ｐゴシック" pitchFamily="30" charset="-128"/>
                <a:cs typeface="ＭＳ Ｐゴシック" pitchFamily="30" charset="-128"/>
              </a:rPr>
              <a:t>a</a:t>
            </a:r>
            <a:r>
              <a:rPr lang="en-US">
                <a:solidFill>
                  <a:srgbClr val="000090"/>
                </a:solidFill>
                <a:latin typeface="+mn-lt"/>
                <a:ea typeface="ＭＳ Ｐゴシック" pitchFamily="30" charset="-128"/>
                <a:cs typeface="ＭＳ Ｐゴシック" pitchFamily="30" charset="-128"/>
              </a:rPr>
              <a:t> </a:t>
            </a:r>
            <a:r>
              <a:rPr lang="en-US" sz="2500">
                <a:solidFill>
                  <a:srgbClr val="000090"/>
                </a:solidFill>
                <a:latin typeface="+mn-lt"/>
                <a:ea typeface="ＭＳ Ｐゴシック" pitchFamily="30" charset="-128"/>
                <a:cs typeface="ＭＳ Ｐゴシック" pitchFamily="30" charset="-128"/>
              </a:rPr>
              <a:t>135GeV +- 15% target region for future discoveries</a:t>
            </a:r>
            <a:r>
              <a:rPr lang="en-US" sz="2200">
                <a:solidFill>
                  <a:srgbClr val="000090"/>
                </a:solidFill>
                <a:latin typeface="+mn-lt"/>
                <a:ea typeface="ＭＳ Ｐゴシック" pitchFamily="30" charset="-128"/>
                <a:cs typeface="ＭＳ Ｐゴシック" pitchFamily="30" charset="-128"/>
              </a:rPr>
              <a:t>.</a:t>
            </a: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6362700" y="2389188"/>
            <a:ext cx="27813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defTabSz="455613">
              <a:lnSpc>
                <a:spcPct val="110000"/>
              </a:lnSpc>
              <a:spcBef>
                <a:spcPct val="20000"/>
              </a:spcBef>
            </a:pPr>
            <a:r>
              <a:rPr lang="en-US" sz="1600">
                <a:solidFill>
                  <a:srgbClr val="000090"/>
                </a:solidFill>
              </a:rPr>
              <a:t>(press release March 2009).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62225" y="330200"/>
            <a:ext cx="5603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1" lang="en-US" sz="3200" b="1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  <a:t>US LHC Physics</a:t>
            </a:r>
            <a:br>
              <a:rPr kumimoji="1" lang="en-US" sz="3200" b="1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</a:br>
            <a:endParaRPr kumimoji="1" lang="en-US" sz="3200" b="1" kern="0">
              <a:solidFill>
                <a:srgbClr val="000080"/>
              </a:solidFill>
              <a:latin typeface="+mn-lt"/>
              <a:ea typeface="+mj-ea"/>
              <a:cs typeface="Verdana"/>
            </a:endParaRPr>
          </a:p>
        </p:txBody>
      </p:sp>
      <p:sp>
        <p:nvSpPr>
          <p:cNvPr id="50178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18" charset="0"/>
              <a:buNone/>
            </a:pPr>
            <a:r>
              <a:rPr lang="en-US" smtClean="0"/>
              <a:t>OU is US ATLAS Tier-2 site. </a:t>
            </a:r>
          </a:p>
          <a:p>
            <a:endParaRPr lang="en-US" smtClean="0"/>
          </a:p>
          <a:p>
            <a:pPr>
              <a:buFont typeface="Times" pitchFamily="18" charset="0"/>
              <a:buNone/>
            </a:pPr>
            <a:r>
              <a:rPr lang="en-US" smtClean="0"/>
              <a:t>Fermilab is US CMS Tier-1. </a:t>
            </a:r>
          </a:p>
          <a:p>
            <a:endParaRPr lang="en-US" smtClean="0"/>
          </a:p>
          <a:p>
            <a:pPr>
              <a:buFont typeface="Times" pitchFamily="18" charset="0"/>
              <a:buNone/>
            </a:pPr>
            <a:r>
              <a:rPr lang="en-US" smtClean="0"/>
              <a:t>OSG Contributes to WorldWide LHC Computing Grid by supporting US ATLAS and US CMS. </a:t>
            </a:r>
          </a:p>
          <a:p>
            <a:endParaRPr lang="en-US" smtClean="0"/>
          </a:p>
          <a:p>
            <a:pPr>
              <a:buFont typeface="Times" pitchFamily="18" charset="0"/>
              <a:buNone/>
            </a:pPr>
            <a:r>
              <a:rPr lang="en-US" smtClean="0"/>
              <a:t>South/Central American institutions important collaborators for experiments and OSG.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0E62880-4D98-420F-80B5-63A6A48387E3}" type="slidenum">
              <a:rPr lang="en-US"/>
              <a:pPr>
                <a:defRPr/>
              </a:pPr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2226" name="Rectangle 3"/>
          <p:cNvSpPr txBox="1">
            <a:spLocks noChangeArrowheads="1"/>
          </p:cNvSpPr>
          <p:nvPr/>
        </p:nvSpPr>
        <p:spPr bwMode="auto">
          <a:xfrm>
            <a:off x="1128713" y="215900"/>
            <a:ext cx="710088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100">
                <a:solidFill>
                  <a:schemeClr val="bg1"/>
                </a:solidFill>
                <a:latin typeface="Futura"/>
              </a:rPr>
              <a:t>Our Original Vision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39800"/>
            <a:ext cx="915511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3863" y="106363"/>
            <a:ext cx="86106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1" lang="en-US" sz="3200" b="1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  <a:t>The LHC: WorldWide Community Overlays on Shared Facilities</a:t>
            </a:r>
            <a:r>
              <a:rPr kumimoji="1" lang="en-US" b="1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  <a:t> (circa 2005 &amp; still true today)</a:t>
            </a:r>
            <a:r>
              <a:rPr kumimoji="1" lang="en-US" sz="3200" b="1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  <a:t/>
            </a:r>
            <a:br>
              <a:rPr kumimoji="1" lang="en-US" sz="3200" b="1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</a:br>
            <a:endParaRPr kumimoji="1" lang="en-US" sz="3200" b="1" kern="0">
              <a:solidFill>
                <a:srgbClr val="000080"/>
              </a:solidFill>
              <a:latin typeface="+mn-lt"/>
              <a:ea typeface="+mj-e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Verdana" pitchFamily="34" charset="0"/>
              </a:rPr>
              <a:t>Scale of LHC Usage in US</a:t>
            </a:r>
          </a:p>
        </p:txBody>
      </p:sp>
      <p:pic>
        <p:nvPicPr>
          <p:cNvPr id="54274" name="Content Placeholder 4" descr="CMS_aug09.png"/>
          <p:cNvPicPr>
            <a:picLocks noGrp="1" noChangeAspect="1"/>
          </p:cNvPicPr>
          <p:nvPr>
            <p:ph idx="1"/>
          </p:nvPr>
        </p:nvPicPr>
        <p:blipFill>
          <a:blip r:embed="rId2"/>
          <a:srcRect l="3035" r="3629" b="4800"/>
          <a:stretch>
            <a:fillRect/>
          </a:stretch>
        </p:blipFill>
        <p:spPr>
          <a:xfrm>
            <a:off x="4368800" y="3095625"/>
            <a:ext cx="4468813" cy="35385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B203C-4A8D-42C5-BF2A-18617FC158F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54276" name="Picture 5" descr="ATLAS_aug0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9500"/>
            <a:ext cx="447992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4535488" y="1474788"/>
            <a:ext cx="4268787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90"/>
                </a:solidFill>
              </a:rPr>
              <a:t>Implies ~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90"/>
                </a:solidFill>
              </a:rPr>
              <a:t>300,000 jobs a day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90"/>
                </a:solidFill>
              </a:rPr>
              <a:t>3 TeraBytes moved each hour</a:t>
            </a:r>
          </a:p>
        </p:txBody>
      </p:sp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204788" y="4654550"/>
            <a:ext cx="32797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90"/>
                </a:solidFill>
              </a:rPr>
              <a:t>Across 3 DOE labs,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90"/>
                </a:solidFill>
              </a:rPr>
              <a:t>15 large Universities,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90"/>
                </a:solidFill>
              </a:rPr>
              <a:t>10 smaller Universities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Verdana" pitchFamily="34" charset="0"/>
              </a:rPr>
              <a:t>OSCER Contributes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3224213" y="1782763"/>
            <a:ext cx="6122987" cy="4762500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7875" y="4824413"/>
            <a:ext cx="419100" cy="457200"/>
          </a:xfrm>
        </p:spPr>
        <p:txBody>
          <a:bodyPr/>
          <a:lstStyle/>
          <a:p>
            <a:pPr>
              <a:defRPr/>
            </a:pPr>
            <a:fld id="{0E669BBD-37B7-49FB-B1F8-2F8ABBA9534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55300" name="Content Placeholder 4" descr="Slide07.gif"/>
          <p:cNvPicPr>
            <a:picLocks noChangeAspect="1"/>
          </p:cNvPicPr>
          <p:nvPr/>
        </p:nvPicPr>
        <p:blipFill>
          <a:blip r:embed="rId3"/>
          <a:srcRect l="-11200" r="-11200"/>
          <a:stretch>
            <a:fillRect/>
          </a:stretch>
        </p:blipFill>
        <p:spPr bwMode="auto">
          <a:xfrm>
            <a:off x="-465138" y="1212850"/>
            <a:ext cx="5537201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1122363"/>
            <a:ext cx="4252913" cy="681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1" lang="en-US" sz="2000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  <a:t>User Communities</a:t>
            </a:r>
            <a:br>
              <a:rPr kumimoji="1" lang="en-US" sz="2000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</a:br>
            <a:r>
              <a:rPr kumimoji="1" lang="en-US" sz="2000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  <a:t> (from 2008 talk) </a:t>
            </a:r>
          </a:p>
        </p:txBody>
      </p:sp>
      <p:pic>
        <p:nvPicPr>
          <p:cNvPr id="55302" name="Picture 7" descr="OUGrati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863" y="2003425"/>
            <a:ext cx="437038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732338" y="1638300"/>
            <a:ext cx="4252912" cy="67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1" lang="en-US" sz="2000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  <a:t>Computing Cycles</a:t>
            </a:r>
          </a:p>
        </p:txBody>
      </p:sp>
      <p:cxnSp>
        <p:nvCxnSpPr>
          <p:cNvPr id="55304" name="Straight Connector 10"/>
          <p:cNvCxnSpPr>
            <a:cxnSpLocks noChangeShapeType="1"/>
          </p:cNvCxnSpPr>
          <p:nvPr/>
        </p:nvCxnSpPr>
        <p:spPr bwMode="auto">
          <a:xfrm flipV="1">
            <a:off x="5102225" y="3289300"/>
            <a:ext cx="3708400" cy="33338"/>
          </a:xfrm>
          <a:prstGeom prst="line">
            <a:avLst/>
          </a:prstGeom>
          <a:noFill/>
          <a:ln w="38100" algn="ctr">
            <a:solidFill>
              <a:srgbClr val="800000"/>
            </a:solidFill>
            <a:round/>
            <a:headEnd/>
            <a:tailEnd/>
          </a:ln>
        </p:spPr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6716713" y="2901950"/>
            <a:ext cx="2268537" cy="679450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1" lang="en-US" sz="2000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  <a:t>16,000 hrs/week; 600 hrs/hr </a:t>
            </a:r>
          </a:p>
        </p:txBody>
      </p:sp>
      <p:pic>
        <p:nvPicPr>
          <p:cNvPr id="55306" name="Picture 13" descr="Picture 4.png"/>
          <p:cNvPicPr>
            <a:picLocks noChangeAspect="1"/>
          </p:cNvPicPr>
          <p:nvPr/>
        </p:nvPicPr>
        <p:blipFill>
          <a:blip r:embed="rId5"/>
          <a:srcRect t="7368"/>
          <a:stretch>
            <a:fillRect/>
          </a:stretch>
        </p:blipFill>
        <p:spPr bwMode="auto">
          <a:xfrm>
            <a:off x="-180975" y="5397500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Content Placeholder 4" descr="Picture 6.png"/>
          <p:cNvPicPr>
            <a:picLocks noChangeAspect="1"/>
          </p:cNvPicPr>
          <p:nvPr/>
        </p:nvPicPr>
        <p:blipFill>
          <a:blip r:embed="rId6"/>
          <a:srcRect t="12610" b="-13925"/>
          <a:stretch>
            <a:fillRect/>
          </a:stretch>
        </p:blipFill>
        <p:spPr bwMode="auto">
          <a:xfrm>
            <a:off x="-150813" y="6169025"/>
            <a:ext cx="90344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0" y="4749800"/>
            <a:ext cx="4252913" cy="681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1" lang="en-US" sz="2000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  <a:t>Sustained Reliability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1371600" y="165100"/>
            <a:ext cx="7772400" cy="1143000"/>
          </a:xfrm>
        </p:spPr>
        <p:txBody>
          <a:bodyPr/>
          <a:lstStyle/>
          <a:p>
            <a:r>
              <a:rPr lang="en-US" smtClean="0">
                <a:cs typeface="Verdana" pitchFamily="34" charset="0"/>
              </a:rPr>
              <a:t>Fermilab brings Large Data Storage, Network and Data Movement expertise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0" y="2327275"/>
            <a:ext cx="4381500" cy="552450"/>
          </a:xfrm>
        </p:spPr>
        <p:txBody>
          <a:bodyPr/>
          <a:lstStyle/>
          <a:p>
            <a:pPr lvl="1">
              <a:buFont typeface="Symbol" pitchFamily="18" charset="2"/>
              <a:buNone/>
            </a:pPr>
            <a:r>
              <a:rPr lang="en-US" smtClean="0"/>
              <a:t>Data Input and Output 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DA7FC6-6A53-4883-978F-3EBD4F1F613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57348" name="Picture 6" descr="uscms-dynamic-map-5mi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9238"/>
            <a:ext cx="44069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7" descr="xfers_total_by_da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513" y="4251325"/>
            <a:ext cx="431641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94200" y="3738563"/>
            <a:ext cx="45799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rgbClr val="3C0000"/>
              </a:buClr>
              <a:buFont typeface="Symbol" pitchFamily="18" charset="2"/>
              <a:buNone/>
              <a:defRPr/>
            </a:pPr>
            <a:r>
              <a:rPr kumimoji="1" lang="en-US" ker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Large Daily I/O to/from Tape</a:t>
            </a:r>
          </a:p>
        </p:txBody>
      </p:sp>
      <p:pic>
        <p:nvPicPr>
          <p:cNvPr id="57351" name="Picture 9" descr="Picture 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613" y="1689100"/>
            <a:ext cx="53689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930275" y="257175"/>
            <a:ext cx="8024813" cy="1466850"/>
          </a:xfrm>
        </p:spPr>
        <p:txBody>
          <a:bodyPr/>
          <a:lstStyle/>
          <a:p>
            <a:r>
              <a:rPr lang="en-US" smtClean="0">
                <a:cs typeface="Verdana" pitchFamily="34" charset="0"/>
              </a:rPr>
              <a:t>Fermilab </a:t>
            </a:r>
            <a:br>
              <a:rPr lang="en-US" smtClean="0">
                <a:cs typeface="Verdana" pitchFamily="34" charset="0"/>
              </a:rPr>
            </a:br>
            <a:endParaRPr lang="en-US" smtClean="0"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95413"/>
            <a:ext cx="8894762" cy="5183187"/>
          </a:xfrm>
        </p:spPr>
        <p:txBody>
          <a:bodyPr/>
          <a:lstStyle/>
          <a:p>
            <a:pPr marL="342900" lvl="1" indent="-342900">
              <a:buClr>
                <a:srgbClr val="000080"/>
              </a:buClr>
              <a:buFont typeface="Symbol" pitchFamily="18" charset="2"/>
              <a:buNone/>
              <a:defRPr/>
            </a:pPr>
            <a:r>
              <a:rPr lang="en-US"/>
              <a:t>Open Science DOE Lab </a:t>
            </a:r>
            <a:r>
              <a:rPr lang="en-US" smtClean="0"/>
              <a:t>that supports world wide scientific collaborations of 1000s of physicists and a range of astrophysics, HEP, theory and accelerator science.</a:t>
            </a:r>
          </a:p>
          <a:p>
            <a:pPr lvl="1">
              <a:buFont typeface="Symbol" pitchFamily="18" charset="2"/>
              <a:buNone/>
              <a:defRPr/>
            </a:pPr>
            <a:endParaRPr lang="en-US" smtClean="0"/>
          </a:p>
          <a:p>
            <a:pPr lvl="1">
              <a:buFont typeface="Symbol" pitchFamily="18" charset="2"/>
              <a:buNone/>
              <a:defRPr/>
            </a:pPr>
            <a:r>
              <a:rPr lang="en-US" smtClean="0"/>
              <a:t>Accelerators       Detectors     Data Analysis</a:t>
            </a:r>
          </a:p>
          <a:p>
            <a:pPr lvl="1">
              <a:buFont typeface="Symbol" pitchFamily="18" charset="2"/>
              <a:buNone/>
              <a:defRPr/>
            </a:pPr>
            <a:r>
              <a:rPr lang="en-US" smtClean="0"/>
              <a:t>Energy Frontier    Intensity Frontier  Cosmic Frontier</a:t>
            </a:r>
          </a:p>
          <a:p>
            <a:pPr>
              <a:buFont typeface="Times" pitchFamily="18" charset="0"/>
              <a:buNone/>
              <a:defRPr/>
            </a:pPr>
            <a:endParaRPr lang="en-US" smtClean="0">
              <a:cs typeface="+mn-cs"/>
            </a:endParaRPr>
          </a:p>
          <a:p>
            <a:pPr>
              <a:buFont typeface="Times" pitchFamily="18" charset="0"/>
              <a:buNone/>
              <a:defRPr/>
            </a:pPr>
            <a:r>
              <a:rPr lang="en-US" sz="2400" smtClean="0">
                <a:cs typeface="+mn-cs"/>
              </a:rPr>
              <a:t>Serves ~4,000 university users; internally ~200 in IT department: (Astro)Physicists, IT, Engineers, Computer &amp; Computational Scientists.</a:t>
            </a:r>
            <a:r>
              <a:rPr lang="en-US" smtClean="0">
                <a:cs typeface="+mn-cs"/>
              </a:rPr>
              <a:t> </a:t>
            </a:r>
            <a:r>
              <a:rPr lang="en-US" sz="2400" smtClean="0">
                <a:cs typeface="+mn-cs"/>
              </a:rPr>
              <a:t> Participations in PhD programs in accelerator science; member of the DOE Computional Science Graduate Student Fellowship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A153C1-C6AA-497D-9E04-44E65CB9CF1C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mond 1"/>
          <p:cNvSpPr>
            <a:spLocks noChangeArrowheads="1"/>
          </p:cNvSpPr>
          <p:nvPr/>
        </p:nvSpPr>
        <p:spPr bwMode="auto">
          <a:xfrm>
            <a:off x="571500" y="2144713"/>
            <a:ext cx="8115300" cy="1981200"/>
          </a:xfrm>
          <a:prstGeom prst="diamond">
            <a:avLst/>
          </a:prstGeom>
          <a:noFill/>
          <a:ln w="57150">
            <a:solidFill>
              <a:srgbClr val="8D5E48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000090"/>
              </a:solidFill>
              <a:latin typeface="+mn-lt"/>
              <a:ea typeface="ＭＳ Ｐゴシック" pitchFamily="16" charset="-128"/>
              <a:cs typeface="+mn-cs"/>
            </a:endParaRPr>
          </a:p>
        </p:txBody>
      </p:sp>
      <p:sp>
        <p:nvSpPr>
          <p:cNvPr id="46084" name="Content Placeholder 9"/>
          <p:cNvSpPr txBox="1">
            <a:spLocks/>
          </p:cNvSpPr>
          <p:nvPr/>
        </p:nvSpPr>
        <p:spPr bwMode="auto">
          <a:xfrm>
            <a:off x="431800" y="2703513"/>
            <a:ext cx="8521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42900" indent="-342900" algn="ctr" eaLnBrk="0" hangingPunct="0">
              <a:spcBef>
                <a:spcPct val="75000"/>
              </a:spcBef>
              <a:buClr>
                <a:srgbClr val="000080"/>
              </a:buClr>
              <a:buFont typeface="Times" charset="0"/>
              <a:buNone/>
              <a:defRPr/>
            </a:pPr>
            <a:r>
              <a:rPr kumimoji="1" lang="en-US" sz="3600">
                <a:solidFill>
                  <a:srgbClr val="000090"/>
                </a:solidFill>
                <a:latin typeface="+mn-lt"/>
                <a:ea typeface="ＭＳ Ｐゴシック" pitchFamily="16" charset="-128"/>
                <a:cs typeface="+mn-cs"/>
              </a:rPr>
              <a:t> Grid Services</a:t>
            </a:r>
          </a:p>
          <a:p>
            <a:pPr marL="342900" indent="-342900" eaLnBrk="0" hangingPunct="0">
              <a:spcBef>
                <a:spcPct val="75000"/>
              </a:spcBef>
              <a:buClr>
                <a:srgbClr val="000080"/>
              </a:buClr>
              <a:buFont typeface="Times" charset="0"/>
              <a:buNone/>
              <a:defRPr/>
            </a:pPr>
            <a:endParaRPr kumimoji="1" lang="en-US">
              <a:solidFill>
                <a:srgbClr val="000090"/>
              </a:solidFill>
              <a:latin typeface="+mn-lt"/>
              <a:ea typeface="ＭＳ Ｐゴシック" pitchFamily="16" charset="-128"/>
              <a:cs typeface="+mn-cs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38200" y="3916363"/>
            <a:ext cx="7797800" cy="2743200"/>
          </a:xfrm>
          <a:prstGeom prst="diamond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1429" tIns="0" rIns="91429" bIns="0" anchor="ctr"/>
          <a:lstStyle/>
          <a:p>
            <a:pPr algn="ctr" eaLnBrk="0" hangingPunct="0">
              <a:defRPr/>
            </a:pPr>
            <a:r>
              <a:rPr lang="en-US" sz="360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16" charset="-128"/>
                <a:cs typeface="+mn-cs"/>
              </a:rPr>
              <a:t>OSG</a:t>
            </a:r>
          </a:p>
          <a:p>
            <a:pPr algn="ctr" eaLnBrk="0" hangingPunct="0">
              <a:defRPr/>
            </a:pPr>
            <a:r>
              <a:rPr lang="en-US" sz="280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16" charset="-128"/>
                <a:cs typeface="+mn-cs"/>
              </a:rPr>
              <a:t>Integrates, Tests, Operates, Troubleshoots, </a:t>
            </a:r>
          </a:p>
          <a:p>
            <a:pPr algn="ctr" eaLnBrk="0" hangingPunct="0">
              <a:defRPr/>
            </a:pPr>
            <a:r>
              <a:rPr lang="en-US" sz="280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16" charset="-128"/>
                <a:cs typeface="+mn-cs"/>
              </a:rPr>
              <a:t>Monitors, Manages, Supports</a:t>
            </a:r>
            <a:endParaRPr lang="en-US" sz="3600">
              <a:solidFill>
                <a:srgbClr val="0000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pitchFamily="16" charset="-128"/>
              <a:cs typeface="+mn-cs"/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 rot="-3383234">
            <a:off x="2057400" y="5973763"/>
            <a:ext cx="7620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67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000090"/>
              </a:solidFill>
              <a:latin typeface="+mn-lt"/>
              <a:ea typeface="ＭＳ Ｐゴシック" pitchFamily="16" charset="-128"/>
              <a:cs typeface="+mn-cs"/>
            </a:endParaRPr>
          </a:p>
        </p:txBody>
      </p:sp>
      <p:sp>
        <p:nvSpPr>
          <p:cNvPr id="58373" name="AutoShape 7"/>
          <p:cNvSpPr>
            <a:spLocks noChangeArrowheads="1"/>
          </p:cNvSpPr>
          <p:nvPr/>
        </p:nvSpPr>
        <p:spPr bwMode="auto">
          <a:xfrm rot="-7376226">
            <a:off x="5257800" y="6062663"/>
            <a:ext cx="7620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67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90"/>
              </a:solidFill>
            </a:endParaRPr>
          </a:p>
        </p:txBody>
      </p:sp>
      <p:sp>
        <p:nvSpPr>
          <p:cNvPr id="58374" name="AutoShape 8"/>
          <p:cNvSpPr>
            <a:spLocks noChangeArrowheads="1"/>
          </p:cNvSpPr>
          <p:nvPr/>
        </p:nvSpPr>
        <p:spPr bwMode="auto">
          <a:xfrm rot="-3591757">
            <a:off x="3276600" y="6062663"/>
            <a:ext cx="7620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67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90"/>
              </a:solidFill>
            </a:endParaRPr>
          </a:p>
        </p:txBody>
      </p:sp>
      <p:sp>
        <p:nvSpPr>
          <p:cNvPr id="58375" name="AutoShape 9"/>
          <p:cNvSpPr>
            <a:spLocks noChangeArrowheads="1"/>
          </p:cNvSpPr>
          <p:nvPr/>
        </p:nvSpPr>
        <p:spPr bwMode="auto">
          <a:xfrm rot="-7376226">
            <a:off x="6477000" y="6049963"/>
            <a:ext cx="7620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67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90"/>
              </a:solidFill>
            </a:endParaRP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 rot="-7278768">
            <a:off x="2171700" y="3713163"/>
            <a:ext cx="7620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000090"/>
              </a:solidFill>
              <a:latin typeface="+mn-lt"/>
              <a:ea typeface="ＭＳ Ｐゴシック" pitchFamily="16" charset="-128"/>
              <a:cs typeface="+mn-cs"/>
            </a:endParaRP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 rot="-4697736">
            <a:off x="5092700" y="3789363"/>
            <a:ext cx="7620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000090"/>
              </a:solidFill>
              <a:latin typeface="+mn-lt"/>
              <a:ea typeface="ＭＳ Ｐゴシック" pitchFamily="16" charset="-128"/>
              <a:cs typeface="+mn-cs"/>
            </a:endParaRP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 rot="-6101851">
            <a:off x="3340100" y="3827463"/>
            <a:ext cx="7620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000090"/>
              </a:solidFill>
              <a:latin typeface="+mn-lt"/>
              <a:ea typeface="ＭＳ Ｐゴシック" pitchFamily="16" charset="-128"/>
              <a:cs typeface="+mn-cs"/>
            </a:endParaRPr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 rot="-4503468">
            <a:off x="6438900" y="3687763"/>
            <a:ext cx="7620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000090"/>
              </a:solidFill>
              <a:latin typeface="+mn-lt"/>
              <a:ea typeface="ＭＳ Ｐゴシック" pitchFamily="16" charset="-128"/>
              <a:cs typeface="+mn-cs"/>
            </a:endParaRPr>
          </a:p>
        </p:txBody>
      </p:sp>
      <p:sp>
        <p:nvSpPr>
          <p:cNvPr id="46094" name="Rectangle 2"/>
          <p:cNvSpPr txBox="1">
            <a:spLocks noChangeArrowheads="1"/>
          </p:cNvSpPr>
          <p:nvPr/>
        </p:nvSpPr>
        <p:spPr bwMode="auto">
          <a:xfrm>
            <a:off x="812800" y="76200"/>
            <a:ext cx="7772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>
              <a:defRPr/>
            </a:pPr>
            <a:r>
              <a:rPr kumimoji="1" lang="en-US" sz="3200" b="1">
                <a:solidFill>
                  <a:srgbClr val="000090"/>
                </a:solidFill>
                <a:latin typeface="+mn-lt"/>
                <a:ea typeface="ＭＳ Ｐゴシック" pitchFamily="16" charset="-128"/>
                <a:cs typeface="+mn-cs"/>
              </a:rPr>
              <a:t>Acting as an Agency</a:t>
            </a:r>
          </a:p>
        </p:txBody>
      </p:sp>
      <p:sp>
        <p:nvSpPr>
          <p:cNvPr id="46095" name="Rectangle 3"/>
          <p:cNvSpPr txBox="1">
            <a:spLocks noChangeArrowheads="1"/>
          </p:cNvSpPr>
          <p:nvPr/>
        </p:nvSpPr>
        <p:spPr bwMode="auto">
          <a:xfrm>
            <a:off x="0" y="1377950"/>
            <a:ext cx="86360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42900" indent="-342900">
              <a:lnSpc>
                <a:spcPct val="90000"/>
              </a:lnSpc>
              <a:spcBef>
                <a:spcPct val="75000"/>
              </a:spcBef>
              <a:buClr>
                <a:srgbClr val="000080"/>
              </a:buClr>
              <a:buFont typeface="Times" charset="0"/>
              <a:buNone/>
              <a:defRPr/>
            </a:pPr>
            <a:r>
              <a:rPr kumimoji="1" lang="en-US" sz="2800">
                <a:solidFill>
                  <a:srgbClr val="000090"/>
                </a:solidFill>
                <a:latin typeface="+mn-lt"/>
                <a:ea typeface="ＭＳ Ｐゴシック" pitchFamily="16" charset="-128"/>
                <a:cs typeface="+mn-cs"/>
              </a:rPr>
              <a:t>..supports and brokers relationships/expectations between user communities &amp; resources, services, software.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Verdana" pitchFamily="34" charset="0"/>
              </a:rPr>
              <a:t>Some other users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25450" y="1422400"/>
            <a:ext cx="8431213" cy="5067300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sz="2400" i="1" smtClean="0"/>
              <a:t>Gravitational Wave: </a:t>
            </a:r>
            <a:r>
              <a:rPr lang="en-US" sz="2400" smtClean="0"/>
              <a:t>Einstein@Home, gradually progressing #2 in the world</a:t>
            </a:r>
          </a:p>
          <a:p>
            <a:pPr>
              <a:buFont typeface="Times" pitchFamily="18" charset="0"/>
              <a:buNone/>
            </a:pPr>
            <a:r>
              <a:rPr lang="en-US" sz="2400" i="1" smtClean="0"/>
              <a:t>Protein structure prediction: </a:t>
            </a:r>
            <a:r>
              <a:rPr lang="en-US" sz="2400" smtClean="0"/>
              <a:t>Toyota Institute.</a:t>
            </a:r>
          </a:p>
          <a:p>
            <a:pPr>
              <a:buFont typeface="Times" pitchFamily="18" charset="0"/>
              <a:buNone/>
            </a:pPr>
            <a:r>
              <a:rPr lang="en-US" sz="2400" i="1" smtClean="0"/>
              <a:t>Weather Research Forecasting: </a:t>
            </a:r>
            <a:r>
              <a:rPr lang="en-US" sz="2400" smtClean="0"/>
              <a:t>U. North Carolina, University of Nebraska.</a:t>
            </a:r>
          </a:p>
          <a:p>
            <a:pPr>
              <a:buFont typeface="Times" pitchFamily="18" charset="0"/>
              <a:buNone/>
            </a:pPr>
            <a:r>
              <a:rPr lang="en-US" sz="2400" i="1" smtClean="0"/>
              <a:t>Structural Biology Predictions: </a:t>
            </a:r>
            <a:r>
              <a:rPr lang="en-US" sz="2400" smtClean="0"/>
              <a:t>Harvard Medical School.</a:t>
            </a:r>
          </a:p>
          <a:p>
            <a:pPr>
              <a:buFont typeface="Times" pitchFamily="18" charset="0"/>
              <a:buNone/>
            </a:pPr>
            <a:r>
              <a:rPr lang="en-US" sz="2400" i="1" smtClean="0"/>
              <a:t>Nanotechnology</a:t>
            </a:r>
            <a:r>
              <a:rPr lang="en-US" sz="2400" smtClean="0"/>
              <a:t> Simulation and Modelling: Purdue University and Nanohub collaboration.</a:t>
            </a:r>
          </a:p>
          <a:p>
            <a:pPr>
              <a:buFont typeface="Times" pitchFamily="18" charset="0"/>
              <a:buNone/>
            </a:pPr>
            <a:r>
              <a:rPr lang="en-US" sz="2400" i="1" smtClean="0"/>
              <a:t>Molecular Dynamics: </a:t>
            </a:r>
            <a:r>
              <a:rPr lang="en-US" sz="2400" smtClean="0"/>
              <a:t>U of Buffalo, Argentina</a:t>
            </a:r>
          </a:p>
          <a:p>
            <a:pPr>
              <a:buFont typeface="Times" pitchFamily="18" charset="0"/>
              <a:buNone/>
            </a:pPr>
            <a:r>
              <a:rPr lang="en-US" sz="2400" i="1" smtClean="0"/>
              <a:t>Theoretical Nuclear Physics</a:t>
            </a:r>
            <a:r>
              <a:rPr lang="en-US" sz="2400" smtClean="0"/>
              <a:t>: Duke University..</a:t>
            </a:r>
          </a:p>
          <a:p>
            <a:pPr>
              <a:buFont typeface="Times" pitchFamily="18" charset="0"/>
              <a:buNone/>
            </a:pPr>
            <a:r>
              <a:rPr lang="en-US" sz="2400" i="1" smtClean="0"/>
              <a:t>Text Mining: </a:t>
            </a:r>
            <a:r>
              <a:rPr lang="en-US" sz="2400" smtClean="0"/>
              <a:t>U. North Carolina</a:t>
            </a:r>
          </a:p>
          <a:p>
            <a:pPr>
              <a:buFont typeface="Times" pitchFamily="18" charset="0"/>
              <a:buNone/>
            </a:pPr>
            <a:r>
              <a:rPr lang="en-US" sz="2400" i="1" smtClean="0"/>
              <a:t>Exploring Mathematical algorithms</a:t>
            </a:r>
            <a:r>
              <a:rPr lang="en-US" sz="2400" smtClean="0"/>
              <a:t>: University of Colorado</a:t>
            </a:r>
          </a:p>
          <a:p>
            <a:pPr>
              <a:buFont typeface="Times" pitchFamily="18" charset="0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3D0ED-0934-4936-99FC-319E4E31A3F0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1519238" y="158750"/>
            <a:ext cx="7405687" cy="1143000"/>
          </a:xfrm>
        </p:spPr>
        <p:txBody>
          <a:bodyPr/>
          <a:lstStyle/>
          <a:p>
            <a:pPr algn="l"/>
            <a:r>
              <a:rPr lang="en-US" smtClean="0">
                <a:cs typeface="Verdana" pitchFamily="34" charset="0"/>
              </a:rPr>
              <a:t>Once applications are adapted, communities ramp up to use multiple sites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6F156-C3D8-4DBD-B588-476BA1C0A96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60419" name="Content Placeholder 5" descr="icecube_opp_usag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99" r="-999"/>
          <a:stretch>
            <a:fillRect/>
          </a:stretch>
        </p:blipFill>
        <p:spPr>
          <a:xfrm>
            <a:off x="4629150" y="2392363"/>
            <a:ext cx="4333875" cy="2655887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9275" y="1657350"/>
            <a:ext cx="41116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80"/>
              </a:buClr>
              <a:defRPr/>
            </a:pPr>
            <a:r>
              <a:rPr lang="en-US">
                <a:solidFill>
                  <a:srgbClr val="000090"/>
                </a:solidFill>
                <a:ea typeface="ＭＳ Ｐゴシック" pitchFamily="16" charset="-128"/>
                <a:cs typeface="+mn-cs"/>
              </a:rPr>
              <a:t>IceCube, a telescope under construction at the South Pole, will search for neutrinos from the most violent astrophysical sources: events like exploding stars, gamma ray bursts, and cataclysmic phenomena involving black holes and neutron stars. </a:t>
            </a:r>
            <a:endParaRPr kumimoji="1" lang="en-US" kern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930275" y="257175"/>
            <a:ext cx="7835900" cy="1143000"/>
          </a:xfrm>
        </p:spPr>
        <p:txBody>
          <a:bodyPr/>
          <a:lstStyle/>
          <a:p>
            <a:r>
              <a:rPr lang="en-US" smtClean="0">
                <a:cs typeface="Verdana" pitchFamily="34" charset="0"/>
              </a:rPr>
              <a:t>Sharing of Software and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62C83-17B5-4ECB-9588-F40988E54FD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398463" y="2047875"/>
            <a:ext cx="847725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90"/>
                </a:solidFill>
              </a:rPr>
              <a:t>Computing, data, storage rely on  software to be useful.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9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90"/>
                </a:solidFill>
              </a:rPr>
              <a:t>OSG provides a common software set which is packaged, tested, distributed for many different OS and provided in different configurations for Users, Communities, Processing, Storage, and Data servers.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90"/>
              </a:solidFill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90"/>
                </a:solidFill>
              </a:rPr>
              <a:t>Software built and tested on ~15 Linux variants. 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90"/>
              </a:solidFill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90"/>
                </a:solidFill>
              </a:rPr>
              <a:t>System testing done on separate test Grid with more than 15 sites and 10 science communities participating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0" y="1133669"/>
            <a:ext cx="8742363" cy="3868738"/>
            <a:chOff x="88" y="1712"/>
            <a:chExt cx="5507" cy="2437"/>
          </a:xfrm>
          <a:solidFill>
            <a:schemeClr val="bg1"/>
          </a:solidFill>
        </p:grpSpPr>
        <p:sp>
          <p:nvSpPr>
            <p:cNvPr id="93" name="AutoShape 88"/>
            <p:cNvSpPr>
              <a:spLocks noChangeArrowheads="1"/>
            </p:cNvSpPr>
            <p:nvPr/>
          </p:nvSpPr>
          <p:spPr bwMode="auto">
            <a:xfrm>
              <a:off x="201" y="1893"/>
              <a:ext cx="5394" cy="2256"/>
            </a:xfrm>
            <a:prstGeom prst="wedgeRectCallout">
              <a:avLst>
                <a:gd name="adj1" fmla="val 14514"/>
                <a:gd name="adj2" fmla="val -59352"/>
              </a:avLst>
            </a:prstGeom>
            <a:grp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800">
                <a:latin typeface="Arial" pitchFamily="-112" charset="0"/>
                <a:ea typeface="ＭＳ Ｐゴシック" pitchFamily="16" charset="-128"/>
                <a:cs typeface="+mn-cs"/>
              </a:endParaRPr>
            </a:p>
          </p:txBody>
        </p:sp>
        <p:pic>
          <p:nvPicPr>
            <p:cNvPr id="94" name="Picture 89" descr="alain"/>
            <p:cNvPicPr>
              <a:picLocks noChangeAspect="1" noChangeArrowheads="1"/>
            </p:cNvPicPr>
            <p:nvPr/>
          </p:nvPicPr>
          <p:blipFill>
            <a:blip r:embed="rId2">
              <a:alphaModFix amt="64000"/>
              <a:lum bright="-2000" contrast="15000"/>
            </a:blip>
            <a:srcRect/>
            <a:stretch>
              <a:fillRect/>
            </a:stretch>
          </p:blipFill>
          <p:spPr bwMode="auto">
            <a:xfrm>
              <a:off x="88" y="1712"/>
              <a:ext cx="1822" cy="2399"/>
            </a:xfrm>
            <a:prstGeom prst="rect">
              <a:avLst/>
            </a:prstGeom>
            <a:grpFill/>
          </p:spPr>
        </p:pic>
      </p:grpSp>
      <p:sp>
        <p:nvSpPr>
          <p:cNvPr id="62466" name="Text Box 90"/>
          <p:cNvSpPr txBox="1">
            <a:spLocks noChangeArrowheads="1"/>
          </p:cNvSpPr>
          <p:nvPr/>
        </p:nvSpPr>
        <p:spPr bwMode="auto">
          <a:xfrm>
            <a:off x="0" y="4941888"/>
            <a:ext cx="9144000" cy="1717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000090"/>
                </a:solidFill>
              </a:rPr>
              <a:t>Alain Roy,</a:t>
            </a:r>
            <a:endParaRPr lang="en-US" sz="2000" b="1">
              <a:solidFill>
                <a:srgbClr val="000090"/>
              </a:solidFill>
            </a:endParaRPr>
          </a:p>
          <a:p>
            <a:pPr>
              <a:spcBef>
                <a:spcPct val="20000"/>
              </a:spcBef>
            </a:pPr>
            <a:r>
              <a:rPr lang="en-US" b="1">
                <a:solidFill>
                  <a:srgbClr val="000090"/>
                </a:solidFill>
              </a:rPr>
              <a:t>The software coordinator. He is a computer scientist in the Condor Project.</a:t>
            </a:r>
          </a:p>
          <a:p>
            <a:pPr>
              <a:spcBef>
                <a:spcPct val="20000"/>
              </a:spcBef>
            </a:pPr>
            <a:r>
              <a:rPr lang="en-US" b="1">
                <a:solidFill>
                  <a:srgbClr val="000090"/>
                </a:solidFill>
              </a:rPr>
              <a:t>(He is a master bread maker)</a:t>
            </a:r>
          </a:p>
        </p:txBody>
      </p:sp>
      <p:pic>
        <p:nvPicPr>
          <p:cNvPr id="62467" name="Picture 95" descr="95-09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050" y="1958975"/>
            <a:ext cx="2662238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8" descr="Sand"/>
          <p:cNvSpPr>
            <a:spLocks noChangeArrowheads="1"/>
          </p:cNvSpPr>
          <p:nvPr/>
        </p:nvSpPr>
        <p:spPr bwMode="auto">
          <a:xfrm>
            <a:off x="847725" y="5557838"/>
            <a:ext cx="7491413" cy="1285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lIns="82058" tIns="41029" rIns="82058" bIns="41029" anchor="ctr">
            <a:flatTx/>
          </a:bodyPr>
          <a:lstStyle/>
          <a:p>
            <a:pPr algn="ctr" defTabSz="455613">
              <a:spcBef>
                <a:spcPct val="20000"/>
              </a:spcBef>
              <a:defRPr/>
            </a:pPr>
            <a:r>
              <a:rPr 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Processing, Storage, Data and Administrators,  </a:t>
            </a:r>
          </a:p>
          <a:p>
            <a:pPr algn="ctr" defTabSz="455613">
              <a:spcBef>
                <a:spcPct val="20000"/>
              </a:spcBef>
              <a:defRPr/>
            </a:pPr>
            <a:r>
              <a:rPr 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(For OSG at ~75 US Labs and Universities)</a:t>
            </a:r>
          </a:p>
        </p:txBody>
      </p:sp>
      <p:sp>
        <p:nvSpPr>
          <p:cNvPr id="17" name="Rectangle 16" descr="Sand"/>
          <p:cNvSpPr>
            <a:spLocks noChangeArrowheads="1"/>
          </p:cNvSpPr>
          <p:nvPr/>
        </p:nvSpPr>
        <p:spPr bwMode="auto">
          <a:xfrm>
            <a:off x="857250" y="3943350"/>
            <a:ext cx="7491413" cy="107315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accent2">
                <a:lumMod val="40000"/>
                <a:lumOff val="60000"/>
              </a:schemeClr>
            </a:extrusionClr>
            <a:contourClr>
              <a:schemeClr val="accent2"/>
            </a:contourClr>
          </a:sp3d>
        </p:spPr>
        <p:txBody>
          <a:bodyPr lIns="82058" tIns="41029" rIns="82058" bIns="41029" anchor="ctr">
            <a:flatTx/>
          </a:bodyPr>
          <a:lstStyle/>
          <a:p>
            <a:pPr algn="ctr" defTabSz="455613">
              <a:spcBef>
                <a:spcPct val="20000"/>
              </a:spcBef>
              <a:defRPr/>
            </a:pPr>
            <a:r>
              <a:rPr 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Software, Services &amp; People to help</a:t>
            </a:r>
          </a:p>
          <a:p>
            <a:pPr algn="ctr" defTabSz="455613">
              <a:spcBef>
                <a:spcPct val="20000"/>
              </a:spcBef>
              <a:defRPr/>
            </a:pPr>
            <a:r>
              <a:rPr 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(~60 modules in the Common Virtual Data Toolkit)</a:t>
            </a:r>
          </a:p>
        </p:txBody>
      </p:sp>
      <p:sp>
        <p:nvSpPr>
          <p:cNvPr id="63491" name="Rectangle 18" descr="Sand"/>
          <p:cNvSpPr>
            <a:spLocks noChangeArrowheads="1"/>
          </p:cNvSpPr>
          <p:nvPr/>
        </p:nvSpPr>
        <p:spPr bwMode="auto">
          <a:xfrm>
            <a:off x="849313" y="2278063"/>
            <a:ext cx="7491412" cy="1122362"/>
          </a:xfrm>
          <a:prstGeom prst="rect">
            <a:avLst/>
          </a:prstGeom>
          <a:blipFill dpi="0" rotWithShape="1">
            <a:blip r:embed="rId5">
              <a:alphaModFix amt="49000"/>
            </a:blip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33"/>
            </a:extrusionClr>
          </a:sp3d>
        </p:spPr>
        <p:txBody>
          <a:bodyPr lIns="82058" tIns="41029" rIns="82058" bIns="41029" anchor="ctr">
            <a:flatTx/>
          </a:bodyPr>
          <a:lstStyle/>
          <a:p>
            <a:pPr algn="ctr" defTabSz="455613">
              <a:spcBef>
                <a:spcPct val="20000"/>
              </a:spcBef>
            </a:pPr>
            <a:r>
              <a:rPr lang="en-US" sz="2200" b="1">
                <a:solidFill>
                  <a:srgbClr val="FF0000"/>
                </a:solidFill>
              </a:rPr>
              <a:t>Community Common Software and Support</a:t>
            </a:r>
          </a:p>
          <a:p>
            <a:pPr algn="ctr" defTabSz="455613">
              <a:spcBef>
                <a:spcPct val="20000"/>
              </a:spcBef>
            </a:pPr>
            <a:r>
              <a:rPr lang="en-US" sz="2200" b="1">
                <a:solidFill>
                  <a:srgbClr val="FF0000"/>
                </a:solidFill>
              </a:rPr>
              <a:t>Science, Research, Education, Training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109663" y="0"/>
            <a:ext cx="77041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1" lang="en-US" sz="3200" b="1" kern="0">
                <a:solidFill>
                  <a:srgbClr val="000080"/>
                </a:solidFill>
                <a:latin typeface="+mn-lt"/>
                <a:ea typeface="+mj-ea"/>
                <a:cs typeface="+mj-cs"/>
              </a:rPr>
              <a:t>Architectural Layers – whether Local or a Campus or Wide Area</a:t>
            </a:r>
          </a:p>
        </p:txBody>
      </p:sp>
      <p:pic>
        <p:nvPicPr>
          <p:cNvPr id="63493" name="Picture 3" descr="C:\Users\shinsenai\AppData\Local\Microsoft\Windows\Temporary Internet Files\Low\Content.IE5\GXKWZFJS\j0433925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0450" y="3127375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15" descr="C:\Users\shinsenai\AppData\Local\Microsoft\Windows\Temporary Internet Files\Low\Content.IE5\GJXG6PXW\j0434874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60838" y="49736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C:\Users\shinsenai\AppData\Local\Microsoft\Windows\Temporary Internet Files\Low\Content.IE5\Q7BBCH9N\j0433941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49638" y="49799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16" descr="C:\Users\shinsenai\AppData\Local\Microsoft\Windows\Temporary Internet Files\Low\Content.IE5\PJT5U8M1\j0432657[1]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7400" y="161131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17" descr="C:\Users\shinsenai\AppData\Local\Microsoft\Windows\Temporary Internet Files\Low\Content.IE5\GXKWZFJS\j0434901[1]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46538" y="15589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Rectangle 12"/>
          <p:cNvSpPr>
            <a:spLocks noChangeArrowheads="1"/>
          </p:cNvSpPr>
          <p:nvPr/>
        </p:nvSpPr>
        <p:spPr bwMode="auto">
          <a:xfrm>
            <a:off x="2162175" y="1327150"/>
            <a:ext cx="3979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</a:rPr>
              <a:t>Users, User Applications, </a:t>
            </a:r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1036638"/>
            <a:ext cx="1133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1" lang="en-US" sz="3200" b="1" kern="0">
                <a:solidFill>
                  <a:srgbClr val="000080"/>
                </a:solidFill>
                <a:latin typeface="+mn-lt"/>
                <a:ea typeface="+mj-ea"/>
                <a:cs typeface="+mj-cs"/>
              </a:rPr>
              <a:t>e.g. </a:t>
            </a:r>
          </a:p>
          <a:p>
            <a:pPr algn="ctr" eaLnBrk="0" hangingPunct="0">
              <a:defRPr/>
            </a:pPr>
            <a:r>
              <a:rPr kumimoji="1" lang="en-US" sz="3200" b="1" kern="0">
                <a:solidFill>
                  <a:srgbClr val="000080"/>
                </a:solidFill>
                <a:latin typeface="+mn-lt"/>
                <a:ea typeface="+mj-ea"/>
                <a:cs typeface="+mj-cs"/>
              </a:rPr>
              <a:t>OSG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8" descr="Sand"/>
          <p:cNvSpPr>
            <a:spLocks noChangeArrowheads="1"/>
          </p:cNvSpPr>
          <p:nvPr/>
        </p:nvSpPr>
        <p:spPr bwMode="auto">
          <a:xfrm>
            <a:off x="862013" y="2201863"/>
            <a:ext cx="5780087" cy="841375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33"/>
            </a:extrusionClr>
          </a:sp3d>
        </p:spPr>
        <p:txBody>
          <a:bodyPr lIns="82058" tIns="41029" rIns="82058" bIns="41029" anchor="ctr">
            <a:flatTx/>
          </a:bodyPr>
          <a:lstStyle/>
          <a:p>
            <a:pPr algn="ctr" defTabSz="455613">
              <a:spcBef>
                <a:spcPct val="20000"/>
              </a:spcBef>
            </a:pPr>
            <a:r>
              <a:rPr lang="en-US" sz="2200" b="1">
                <a:solidFill>
                  <a:srgbClr val="FF0000"/>
                </a:solidFill>
              </a:rPr>
              <a:t>Users, User Applications,  Communities</a:t>
            </a:r>
          </a:p>
          <a:p>
            <a:pPr algn="ctr" defTabSz="455613">
              <a:spcBef>
                <a:spcPct val="20000"/>
              </a:spcBef>
            </a:pPr>
            <a:r>
              <a:rPr lang="en-US" sz="2200" b="1">
                <a:solidFill>
                  <a:srgbClr val="FF0000"/>
                </a:solidFill>
              </a:rPr>
              <a:t>Science, Research, Education, Training</a:t>
            </a:r>
          </a:p>
        </p:txBody>
      </p:sp>
      <p:grpSp>
        <p:nvGrpSpPr>
          <p:cNvPr id="65538" name="Group 26"/>
          <p:cNvGrpSpPr>
            <a:grpSpLocks/>
          </p:cNvGrpSpPr>
          <p:nvPr/>
        </p:nvGrpSpPr>
        <p:grpSpPr bwMode="auto">
          <a:xfrm>
            <a:off x="685800" y="3360738"/>
            <a:ext cx="2273300" cy="1254125"/>
            <a:chOff x="686554" y="3360209"/>
            <a:chExt cx="2273092" cy="1255263"/>
          </a:xfrm>
        </p:grpSpPr>
        <p:sp>
          <p:nvSpPr>
            <p:cNvPr id="17" name="Rectangle 16" descr="Sand"/>
            <p:cNvSpPr>
              <a:spLocks noChangeArrowheads="1"/>
            </p:cNvSpPr>
            <p:nvPr/>
          </p:nvSpPr>
          <p:spPr bwMode="auto">
            <a:xfrm>
              <a:off x="686554" y="3870258"/>
              <a:ext cx="2273092" cy="745214"/>
            </a:xfrm>
            <a:prstGeom prst="rect">
              <a:avLst/>
            </a:prstGeom>
            <a:blipFill rotWithShape="1">
              <a:blip r:embed="rId4"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chemeClr val="accent2">
                  <a:lumMod val="40000"/>
                  <a:lumOff val="60000"/>
                </a:schemeClr>
              </a:extrusionClr>
              <a:contourClr>
                <a:schemeClr val="accent2"/>
              </a:contourClr>
            </a:sp3d>
          </p:spPr>
          <p:txBody>
            <a:bodyPr lIns="82058" tIns="41029" rIns="82058" bIns="41029" anchor="ctr">
              <a:flatTx/>
            </a:bodyPr>
            <a:lstStyle/>
            <a:p>
              <a:pPr algn="ctr" defTabSz="455613">
                <a:spcBef>
                  <a:spcPct val="20000"/>
                </a:spcBef>
                <a:defRPr/>
              </a:pPr>
              <a:r>
                <a:rPr lang="en-US" sz="2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Software Toolkit 1</a:t>
              </a:r>
            </a:p>
          </p:txBody>
        </p:sp>
        <p:pic>
          <p:nvPicPr>
            <p:cNvPr id="65559" name="Picture 3" descr="C:\Users\shinsenai\AppData\Local\Microsoft\Windows\Temporary Internet Files\Low\Content.IE5\GXKWZFJS\j0433925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6727" y="3360209"/>
              <a:ext cx="716499" cy="697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5539" name="Picture 16" descr="C:\Users\shinsenai\AppData\Local\Microsoft\Windows\Temporary Internet Files\Low\Content.IE5\PJT5U8M1\j0432657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9763" y="1825625"/>
            <a:ext cx="606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17" descr="C:\Users\shinsenai\AppData\Local\Microsoft\Windows\Temporary Internet Files\Low\Content.IE5\GXKWZFJS\j0434901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6338" y="1768475"/>
            <a:ext cx="66198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41" name="Group 12"/>
          <p:cNvGrpSpPr>
            <a:grpSpLocks/>
          </p:cNvGrpSpPr>
          <p:nvPr/>
        </p:nvGrpSpPr>
        <p:grpSpPr bwMode="auto">
          <a:xfrm>
            <a:off x="201613" y="4524375"/>
            <a:ext cx="3302000" cy="1741488"/>
            <a:chOff x="598698" y="4236453"/>
            <a:chExt cx="7491412" cy="1869964"/>
          </a:xfrm>
        </p:grpSpPr>
        <p:sp>
          <p:nvSpPr>
            <p:cNvPr id="219" name="Rectangle 218" descr="Sand"/>
            <p:cNvSpPr>
              <a:spLocks noChangeArrowheads="1"/>
            </p:cNvSpPr>
            <p:nvPr/>
          </p:nvSpPr>
          <p:spPr bwMode="auto">
            <a:xfrm>
              <a:off x="598698" y="4821137"/>
              <a:ext cx="7491412" cy="1285280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lIns="82058" tIns="41029" rIns="82058" bIns="41029" anchor="ctr">
              <a:flatTx/>
            </a:bodyPr>
            <a:lstStyle/>
            <a:p>
              <a:pPr algn="ctr" defTabSz="455613">
                <a:spcBef>
                  <a:spcPct val="20000"/>
                </a:spcBef>
                <a:defRPr/>
              </a:pPr>
              <a:r>
                <a:rPr lang="en-US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Infrastructure A</a:t>
              </a:r>
            </a:p>
          </p:txBody>
        </p:sp>
        <p:pic>
          <p:nvPicPr>
            <p:cNvPr id="65556" name="Picture 15" descr="C:\Users\shinsenai\AppData\Local\Microsoft\Windows\Temporary Internet Files\Low\Content.IE5\GJXG6PXW\j0434874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10966" y="4236453"/>
              <a:ext cx="785812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7" name="Picture 7" descr="C:\Users\shinsenai\AppData\Local\Microsoft\Windows\Temporary Internet Files\Low\Content.IE5\Q7BBCH9N\j0433941[1]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00058" y="4243541"/>
              <a:ext cx="85725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771525" y="0"/>
            <a:ext cx="823595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1" lang="en-US" b="1" kern="0">
                <a:solidFill>
                  <a:srgbClr val="000080"/>
                </a:solidFill>
                <a:latin typeface="+mn-lt"/>
                <a:ea typeface="+mj-ea"/>
                <a:cs typeface="+mj-cs"/>
              </a:rPr>
              <a:t>Bridging software ensures Uniformity presented to the User across Multiple Software Implementations</a:t>
            </a:r>
          </a:p>
        </p:txBody>
      </p:sp>
      <p:grpSp>
        <p:nvGrpSpPr>
          <p:cNvPr id="65543" name="Group 27"/>
          <p:cNvGrpSpPr>
            <a:grpSpLocks/>
          </p:cNvGrpSpPr>
          <p:nvPr/>
        </p:nvGrpSpPr>
        <p:grpSpPr bwMode="auto">
          <a:xfrm>
            <a:off x="3424238" y="5046663"/>
            <a:ext cx="2132012" cy="825500"/>
            <a:chOff x="1151478" y="2600414"/>
            <a:chExt cx="5779765" cy="1418141"/>
          </a:xfrm>
        </p:grpSpPr>
        <p:sp>
          <p:nvSpPr>
            <p:cNvPr id="29" name="Rectangle 28" descr="Sand"/>
            <p:cNvSpPr>
              <a:spLocks noChangeArrowheads="1"/>
            </p:cNvSpPr>
            <p:nvPr/>
          </p:nvSpPr>
          <p:spPr bwMode="auto">
            <a:xfrm>
              <a:off x="1151478" y="3214032"/>
              <a:ext cx="5779765" cy="804523"/>
            </a:xfrm>
            <a:prstGeom prst="rect">
              <a:avLst/>
            </a:prstGeom>
            <a:blipFill rotWithShape="1">
              <a:blip r:embed="rId4"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chemeClr val="accent2">
                  <a:lumMod val="40000"/>
                  <a:lumOff val="60000"/>
                </a:schemeClr>
              </a:extrusionClr>
              <a:contourClr>
                <a:schemeClr val="accent2"/>
              </a:contourClr>
            </a:sp3d>
          </p:spPr>
          <p:txBody>
            <a:bodyPr lIns="82058" tIns="41029" rIns="82058" bIns="41029" anchor="ctr">
              <a:flatTx/>
            </a:bodyPr>
            <a:lstStyle/>
            <a:p>
              <a:pPr algn="ctr" defTabSz="455613">
                <a:spcBef>
                  <a:spcPct val="20000"/>
                </a:spcBef>
                <a:defRPr/>
              </a:pPr>
              <a:r>
                <a:rPr lang="en-US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Bridging Software</a:t>
              </a:r>
            </a:p>
          </p:txBody>
        </p:sp>
        <p:pic>
          <p:nvPicPr>
            <p:cNvPr id="65554" name="Picture 3" descr="C:\Users\shinsenai\AppData\Local\Microsoft\Windows\Temporary Internet Files\Low\Content.IE5\GXKWZFJS\j0433925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67767" y="2600414"/>
              <a:ext cx="716499" cy="697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544" name="Group 14"/>
          <p:cNvGrpSpPr>
            <a:grpSpLocks/>
          </p:cNvGrpSpPr>
          <p:nvPr/>
        </p:nvGrpSpPr>
        <p:grpSpPr bwMode="auto">
          <a:xfrm>
            <a:off x="5513388" y="4564063"/>
            <a:ext cx="3302000" cy="1739900"/>
            <a:chOff x="598698" y="4236453"/>
            <a:chExt cx="7491412" cy="1869964"/>
          </a:xfrm>
        </p:grpSpPr>
        <p:sp>
          <p:nvSpPr>
            <p:cNvPr id="16" name="Rectangle 15" descr="Sand"/>
            <p:cNvSpPr>
              <a:spLocks noChangeArrowheads="1"/>
            </p:cNvSpPr>
            <p:nvPr/>
          </p:nvSpPr>
          <p:spPr bwMode="auto">
            <a:xfrm>
              <a:off x="598698" y="4819964"/>
              <a:ext cx="7491412" cy="1286453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lIns="82058" tIns="41029" rIns="82058" bIns="41029" anchor="ctr">
              <a:flatTx/>
            </a:bodyPr>
            <a:lstStyle/>
            <a:p>
              <a:pPr algn="ctr" defTabSz="455613">
                <a:spcBef>
                  <a:spcPct val="20000"/>
                </a:spcBef>
                <a:defRPr/>
              </a:pPr>
              <a:r>
                <a:rPr lang="en-US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Infrastructure B</a:t>
              </a:r>
            </a:p>
          </p:txBody>
        </p:sp>
        <p:pic>
          <p:nvPicPr>
            <p:cNvPr id="65550" name="Picture 15" descr="C:\Users\shinsenai\AppData\Local\Microsoft\Windows\Temporary Internet Files\Low\Content.IE5\GJXG6PXW\j0434874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10966" y="4236453"/>
              <a:ext cx="785812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1" name="Picture 19" descr="C:\Users\shinsenai\AppData\Local\Microsoft\Windows\Temporary Internet Files\Low\Content.IE5\Q7BBCH9N\j0433941[1]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00058" y="4243541"/>
              <a:ext cx="85725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52" name="TextBox 20"/>
            <p:cNvSpPr txBox="1">
              <a:spLocks noChangeArrowheads="1"/>
            </p:cNvSpPr>
            <p:nvPr/>
          </p:nvSpPr>
          <p:spPr bwMode="auto">
            <a:xfrm>
              <a:off x="2335964" y="5227843"/>
              <a:ext cx="4290357" cy="330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en-US" sz="1400"/>
            </a:p>
          </p:txBody>
        </p:sp>
      </p:grpSp>
      <p:grpSp>
        <p:nvGrpSpPr>
          <p:cNvPr id="65545" name="Group 30"/>
          <p:cNvGrpSpPr>
            <a:grpSpLocks/>
          </p:cNvGrpSpPr>
          <p:nvPr/>
        </p:nvGrpSpPr>
        <p:grpSpPr bwMode="auto">
          <a:xfrm>
            <a:off x="5884863" y="3308350"/>
            <a:ext cx="2273300" cy="1255713"/>
            <a:chOff x="686554" y="3360209"/>
            <a:chExt cx="2273092" cy="1255263"/>
          </a:xfrm>
        </p:grpSpPr>
        <p:sp>
          <p:nvSpPr>
            <p:cNvPr id="32" name="Rectangle 31" descr="Sand"/>
            <p:cNvSpPr>
              <a:spLocks noChangeArrowheads="1"/>
            </p:cNvSpPr>
            <p:nvPr/>
          </p:nvSpPr>
          <p:spPr bwMode="auto">
            <a:xfrm>
              <a:off x="686554" y="3871201"/>
              <a:ext cx="2273092" cy="744271"/>
            </a:xfrm>
            <a:prstGeom prst="rect">
              <a:avLst/>
            </a:prstGeom>
            <a:blipFill rotWithShape="1">
              <a:blip r:embed="rId4"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chemeClr val="accent2">
                  <a:lumMod val="40000"/>
                  <a:lumOff val="60000"/>
                </a:schemeClr>
              </a:extrusionClr>
              <a:contourClr>
                <a:schemeClr val="accent2"/>
              </a:contourClr>
            </a:sp3d>
          </p:spPr>
          <p:txBody>
            <a:bodyPr lIns="82058" tIns="41029" rIns="82058" bIns="41029" anchor="ctr">
              <a:flatTx/>
            </a:bodyPr>
            <a:lstStyle/>
            <a:p>
              <a:pPr algn="ctr" defTabSz="455613">
                <a:spcBef>
                  <a:spcPct val="20000"/>
                </a:spcBef>
                <a:defRPr/>
              </a:pPr>
              <a:r>
                <a:rPr lang="en-US" sz="2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Software Toolkit 2</a:t>
              </a:r>
            </a:p>
          </p:txBody>
        </p:sp>
        <p:pic>
          <p:nvPicPr>
            <p:cNvPr id="65548" name="Picture 3" descr="C:\Users\shinsenai\AppData\Local\Microsoft\Windows\Temporary Internet Files\Low\Content.IE5\GXKWZFJS\j0433925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6727" y="3360209"/>
              <a:ext cx="716499" cy="697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546" name="AutoShape 7"/>
          <p:cNvSpPr>
            <a:spLocks noChangeArrowheads="1"/>
          </p:cNvSpPr>
          <p:nvPr/>
        </p:nvSpPr>
        <p:spPr bwMode="auto">
          <a:xfrm rot="7580865">
            <a:off x="2274888" y="3001963"/>
            <a:ext cx="7620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67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930275" y="257175"/>
            <a:ext cx="6946900" cy="355600"/>
          </a:xfrm>
        </p:spPr>
        <p:txBody>
          <a:bodyPr/>
          <a:lstStyle/>
          <a:p>
            <a:r>
              <a:rPr lang="en-US" smtClean="0">
                <a:cs typeface="Verdana" pitchFamily="34" charset="0"/>
              </a:rPr>
              <a:t>Software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EC25D8-C1FB-4394-8E5A-6C31C1A31EB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67587" name="Picture 16" descr="C:\Users\shinsenai\AppData\Local\Microsoft\Windows\Temporary Internet Files\Low\Content.IE5\PJT5U8M1\j043265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888" y="135096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17" descr="C:\Users\shinsenai\AppData\Local\Microsoft\Windows\Temporary Internet Files\Low\Content.IE5\GXKWZFJS\j043490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3763" y="12652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646370" y="3606191"/>
            <a:ext cx="1689606" cy="171237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2000">
              <a:ea typeface="ＭＳ Ｐゴシック" pitchFamily="16" charset="-128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ＭＳ Ｐゴシック" pitchFamily="16" charset="-128"/>
                <a:cs typeface="+mn-cs"/>
              </a:rPr>
              <a:t>Job Scheduling &amp; Management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443017" y="3622508"/>
            <a:ext cx="1689606" cy="171237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2000">
              <a:ea typeface="ＭＳ Ｐゴシック" pitchFamily="16" charset="-128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ＭＳ Ｐゴシック" pitchFamily="16" charset="-128"/>
                <a:cs typeface="+mn-cs"/>
              </a:rPr>
              <a:t>Data Handling &amp; Management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62693" y="2551551"/>
            <a:ext cx="3510303" cy="923534"/>
          </a:xfrm>
          <a:prstGeom prst="rect">
            <a:avLst/>
          </a:prstGeom>
          <a:solidFill>
            <a:srgbClr val="33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2000">
              <a:ea typeface="ＭＳ Ｐゴシック" pitchFamily="16" charset="-128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ＭＳ Ｐゴシック" pitchFamily="16" charset="-128"/>
                <a:cs typeface="+mn-cs"/>
              </a:rPr>
              <a:t>Application Services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348076" y="2007220"/>
            <a:ext cx="1128980" cy="333900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2000">
              <a:ea typeface="ＭＳ Ｐゴシック" pitchFamily="16" charset="-128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US" sz="2000">
              <a:ea typeface="ＭＳ Ｐゴシック" pitchFamily="16" charset="-128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US" sz="2000">
              <a:ln>
                <a:solidFill>
                  <a:schemeClr val="bg1"/>
                </a:solidFill>
              </a:ln>
              <a:solidFill>
                <a:schemeClr val="bg1"/>
              </a:solidFill>
              <a:ea typeface="ＭＳ Ｐゴシック" pitchFamily="16" charset="-128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ＭＳ Ｐゴシック" pitchFamily="16" charset="-128"/>
                <a:cs typeface="+mn-cs"/>
              </a:rPr>
              <a:t>Security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645779" y="2585571"/>
            <a:ext cx="1128980" cy="279964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2000">
              <a:ea typeface="ＭＳ Ｐゴシック" pitchFamily="16" charset="-128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US" sz="2000">
              <a:ea typeface="ＭＳ Ｐゴシック" pitchFamily="16" charset="-128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US" sz="2000">
              <a:ln>
                <a:solidFill>
                  <a:schemeClr val="bg1"/>
                </a:solidFill>
              </a:ln>
              <a:solidFill>
                <a:schemeClr val="bg1"/>
              </a:solidFill>
              <a:ea typeface="ＭＳ Ｐゴシック" pitchFamily="16" charset="-128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ＭＳ Ｐゴシック" pitchFamily="16" charset="-128"/>
                <a:cs typeface="+mn-cs"/>
              </a:rPr>
              <a:t>Inform-ation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954821" y="1984540"/>
            <a:ext cx="1357143" cy="338297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2000">
              <a:ea typeface="ＭＳ Ｐゴシック" pitchFamily="16" charset="-128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US" sz="2000">
              <a:ea typeface="ＭＳ Ｐゴシック" pitchFamily="16" charset="-128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US" sz="2000">
              <a:ln>
                <a:solidFill>
                  <a:schemeClr val="bg1"/>
                </a:solidFill>
              </a:ln>
              <a:solidFill>
                <a:schemeClr val="bg1"/>
              </a:solidFill>
              <a:ea typeface="ＭＳ Ｐゴシック" pitchFamily="16" charset="-128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ＭＳ Ｐゴシック" pitchFamily="16" charset="-128"/>
                <a:cs typeface="+mn-cs"/>
              </a:rPr>
              <a:t>Monito-ring, Error Reporting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23692" y="5420625"/>
            <a:ext cx="7801670" cy="8731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2000">
              <a:ea typeface="ＭＳ Ｐゴシック" pitchFamily="16" charset="-128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ＭＳ Ｐゴシック" pitchFamily="16" charset="-128"/>
                <a:cs typeface="+mn-cs"/>
              </a:rPr>
              <a:t>Operating System</a:t>
            </a:r>
            <a:endParaRPr lang="en-US" sz="2000">
              <a:ea typeface="ＭＳ Ｐゴシック" pitchFamily="16" charset="-128"/>
              <a:cs typeface="+mn-cs"/>
            </a:endParaRPr>
          </a:p>
        </p:txBody>
      </p:sp>
      <p:sp>
        <p:nvSpPr>
          <p:cNvPr id="67596" name="Rectangle 20"/>
          <p:cNvSpPr>
            <a:spLocks noChangeArrowheads="1"/>
          </p:cNvSpPr>
          <p:nvPr/>
        </p:nvSpPr>
        <p:spPr bwMode="auto">
          <a:xfrm>
            <a:off x="633413" y="2019300"/>
            <a:ext cx="3509962" cy="419100"/>
          </a:xfrm>
          <a:prstGeom prst="rect">
            <a:avLst/>
          </a:prstGeom>
          <a:solidFill>
            <a:srgbClr val="3399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</a:rPr>
              <a:t>Command Line User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930275" y="257175"/>
            <a:ext cx="7902575" cy="1143000"/>
          </a:xfrm>
        </p:spPr>
        <p:txBody>
          <a:bodyPr/>
          <a:lstStyle/>
          <a:p>
            <a:r>
              <a:rPr lang="en-US" smtClean="0">
                <a:cs typeface="Verdana" pitchFamily="34" charset="0"/>
              </a:rPr>
              <a:t>Why Depend on OSG for Software?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593725" y="1408113"/>
            <a:ext cx="7772400" cy="5078412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b="1" smtClean="0"/>
              <a:t>User communities have long term needs </a:t>
            </a:r>
            <a:r>
              <a:rPr lang="en-US" smtClean="0"/>
              <a:t>for distributed systems support and operations which can be supplied by dedicated organization. </a:t>
            </a:r>
            <a:endParaRPr lang="en-US" b="1" smtClean="0"/>
          </a:p>
          <a:p>
            <a:pPr>
              <a:buFont typeface="Times" pitchFamily="18" charset="0"/>
              <a:buNone/>
            </a:pPr>
            <a:r>
              <a:rPr lang="en-US" b="1" smtClean="0"/>
              <a:t>Common software </a:t>
            </a:r>
            <a:r>
              <a:rPr lang="en-US" smtClean="0"/>
              <a:t>is</a:t>
            </a:r>
            <a:r>
              <a:rPr lang="en-US" b="1" smtClean="0"/>
              <a:t> more efficiently </a:t>
            </a:r>
            <a:r>
              <a:rPr lang="en-US" smtClean="0"/>
              <a:t>tested, packaged evolved, supported across multiple s/w developers and OS versions.</a:t>
            </a:r>
            <a:endParaRPr lang="en-US" b="1" smtClean="0"/>
          </a:p>
          <a:p>
            <a:pPr>
              <a:buFont typeface="Times" pitchFamily="18" charset="0"/>
              <a:buNone/>
            </a:pPr>
            <a:r>
              <a:rPr lang="en-US" b="1" smtClean="0"/>
              <a:t>Change and evolution is managed  by experts </a:t>
            </a:r>
            <a:r>
              <a:rPr lang="en-US" smtClean="0"/>
              <a:t>and knowledge is transferred more efficiently.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67CB6-8F64-4F24-8954-694551E2B3C5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92" descr="92-1235-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1500" y="0"/>
            <a:ext cx="2005013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4" name="Group 91"/>
          <p:cNvGrpSpPr>
            <a:grpSpLocks/>
          </p:cNvGrpSpPr>
          <p:nvPr/>
        </p:nvGrpSpPr>
        <p:grpSpPr bwMode="auto">
          <a:xfrm>
            <a:off x="90488" y="2212975"/>
            <a:ext cx="9053512" cy="3497263"/>
            <a:chOff x="161" y="754"/>
            <a:chExt cx="5703" cy="2203"/>
          </a:xfrm>
        </p:grpSpPr>
        <p:sp>
          <p:nvSpPr>
            <p:cNvPr id="96" name="AutoShape 87"/>
            <p:cNvSpPr>
              <a:spLocks noChangeArrowheads="1"/>
            </p:cNvSpPr>
            <p:nvPr/>
          </p:nvSpPr>
          <p:spPr bwMode="auto">
            <a:xfrm>
              <a:off x="161" y="754"/>
              <a:ext cx="5394" cy="2203"/>
            </a:xfrm>
            <a:prstGeom prst="wedgeRectCallout">
              <a:avLst>
                <a:gd name="adj1" fmla="val 16630"/>
                <a:gd name="adj2" fmla="val -60032"/>
              </a:avLst>
            </a:prstGeom>
            <a:solidFill>
              <a:schemeClr val="accent3">
                <a:alpha val="66000"/>
              </a:schemeClr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800">
                <a:solidFill>
                  <a:srgbClr val="000090"/>
                </a:solidFill>
                <a:ea typeface="ＭＳ Ｐゴシック" pitchFamily="16" charset="-128"/>
                <a:cs typeface="+mn-cs"/>
              </a:endParaRPr>
            </a:p>
          </p:txBody>
        </p:sp>
        <p:sp>
          <p:nvSpPr>
            <p:cNvPr id="97" name="Text Box 89"/>
            <p:cNvSpPr txBox="1">
              <a:spLocks noChangeArrowheads="1"/>
            </p:cNvSpPr>
            <p:nvPr/>
          </p:nvSpPr>
          <p:spPr bwMode="auto">
            <a:xfrm>
              <a:off x="2279" y="770"/>
              <a:ext cx="3585" cy="1842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64000"/>
                  </a:schemeClr>
                </a:gs>
                <a:gs pos="100000">
                  <a:schemeClr val="bg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b="1" i="1">
                  <a:solidFill>
                    <a:srgbClr val="000090"/>
                  </a:solidFill>
                  <a:ea typeface="ＭＳ Ｐゴシック" pitchFamily="16" charset="-128"/>
                  <a:cs typeface="+mn-cs"/>
                </a:rPr>
                <a:t>“</a:t>
              </a:r>
              <a:r>
                <a:rPr lang="en-US" i="1">
                  <a:solidFill>
                    <a:srgbClr val="000090"/>
                  </a:solidFill>
                  <a:ea typeface="ＭＳ Ｐゴシック" pitchFamily="16" charset="-128"/>
                  <a:cs typeface="+mn-cs"/>
                </a:rPr>
                <a:t>Providing the security framework that promotes autonomous and open science collaboration…”</a:t>
              </a:r>
            </a:p>
            <a:p>
              <a:pPr lvl="1">
                <a:spcBef>
                  <a:spcPct val="20000"/>
                </a:spcBef>
                <a:defRPr/>
              </a:pPr>
              <a:endParaRPr lang="en-US" sz="2000">
                <a:solidFill>
                  <a:srgbClr val="000090"/>
                </a:solidFill>
                <a:ea typeface="ＭＳ Ｐゴシック" pitchFamily="16" charset="-128"/>
                <a:cs typeface="+mn-cs"/>
              </a:endParaRPr>
            </a:p>
            <a:p>
              <a:pPr lvl="1">
                <a:spcBef>
                  <a:spcPct val="20000"/>
                </a:spcBef>
                <a:defRPr/>
              </a:pPr>
              <a:r>
                <a:rPr lang="en-US" sz="2000">
                  <a:solidFill>
                    <a:srgbClr val="000090"/>
                  </a:solidFill>
                  <a:ea typeface="ＭＳ Ｐゴシック" pitchFamily="16" charset="-128"/>
                  <a:cs typeface="+mn-cs"/>
                </a:rPr>
                <a:t>Ensuring security is not compromised because of Open Science</a:t>
              </a:r>
            </a:p>
            <a:p>
              <a:pPr lvl="1">
                <a:spcBef>
                  <a:spcPct val="20000"/>
                </a:spcBef>
                <a:defRPr/>
              </a:pPr>
              <a:r>
                <a:rPr lang="en-US" sz="2000">
                  <a:solidFill>
                    <a:srgbClr val="000090"/>
                  </a:solidFill>
                  <a:ea typeface="ＭＳ Ｐゴシック" pitchFamily="16" charset="-128"/>
                  <a:cs typeface="+mn-cs"/>
                </a:rPr>
                <a:t>Ensuring science is not burdened because of security</a:t>
              </a:r>
            </a:p>
          </p:txBody>
        </p:sp>
        <p:pic>
          <p:nvPicPr>
            <p:cNvPr id="69639" name="Picture 9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2" y="780"/>
              <a:ext cx="1777" cy="2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9" name="Text Box 89"/>
          <p:cNvSpPr txBox="1">
            <a:spLocks noChangeArrowheads="1"/>
          </p:cNvSpPr>
          <p:nvPr/>
        </p:nvSpPr>
        <p:spPr bwMode="auto">
          <a:xfrm>
            <a:off x="155575" y="5583238"/>
            <a:ext cx="7961313" cy="1274762"/>
          </a:xfrm>
          <a:prstGeom prst="rect">
            <a:avLst/>
          </a:prstGeom>
          <a:gradFill rotWithShape="1">
            <a:gsLst>
              <a:gs pos="0">
                <a:schemeClr val="bg1">
                  <a:alpha val="6400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>
                <a:solidFill>
                  <a:srgbClr val="000090"/>
                </a:solidFill>
                <a:ea typeface="ＭＳ Ｐゴシック" pitchFamily="16" charset="-128"/>
                <a:cs typeface="+mn-cs"/>
              </a:rPr>
              <a:t>Mine Altunay, </a:t>
            </a:r>
          </a:p>
          <a:p>
            <a:pPr>
              <a:spcBef>
                <a:spcPct val="20000"/>
              </a:spcBef>
              <a:defRPr/>
            </a:pPr>
            <a:r>
              <a:rPr lang="en-US" b="1">
                <a:solidFill>
                  <a:srgbClr val="000090"/>
                </a:solidFill>
                <a:ea typeface="ＭＳ Ｐゴシック" pitchFamily="16" charset="-128"/>
                <a:cs typeface="+mn-cs"/>
              </a:rPr>
              <a:t>The OSG Security Officer. She is a Computer Scientist at Fermilab</a:t>
            </a:r>
          </a:p>
        </p:txBody>
      </p:sp>
      <p:sp>
        <p:nvSpPr>
          <p:cNvPr id="100" name="Text Box 89"/>
          <p:cNvSpPr txBox="1">
            <a:spLocks noChangeArrowheads="1"/>
          </p:cNvSpPr>
          <p:nvPr/>
        </p:nvSpPr>
        <p:spPr bwMode="auto">
          <a:xfrm>
            <a:off x="215900" y="393700"/>
            <a:ext cx="5691188" cy="1570038"/>
          </a:xfrm>
          <a:prstGeom prst="rect">
            <a:avLst/>
          </a:prstGeom>
          <a:gradFill rotWithShape="1">
            <a:gsLst>
              <a:gs pos="0">
                <a:schemeClr val="bg1">
                  <a:alpha val="6400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>
                <a:solidFill>
                  <a:srgbClr val="000090"/>
                </a:solidFill>
                <a:ea typeface="ＭＳ Ｐゴシック" pitchFamily="16" charset="-128"/>
                <a:cs typeface="+mn-cs"/>
              </a:rPr>
              <a:t>Central Security </a:t>
            </a:r>
            <a:r>
              <a:rPr lang="en-US">
                <a:solidFill>
                  <a:srgbClr val="000090"/>
                </a:solidFill>
                <a:ea typeface="ＭＳ Ｐゴシック" pitchFamily="16" charset="-128"/>
                <a:cs typeface="+mn-cs"/>
              </a:rPr>
              <a:t>Organization helps part-time administrators, new recruits, and timely, consistnt  broad response to incidents.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92100"/>
            <a:ext cx="7772400" cy="876300"/>
          </a:xfrm>
        </p:spPr>
        <p:txBody>
          <a:bodyPr/>
          <a:lstStyle/>
          <a:p>
            <a:r>
              <a:rPr lang="en-US" smtClean="0">
                <a:cs typeface="Verdana" pitchFamily="34" charset="0"/>
              </a:rPr>
              <a:t>OSG</a:t>
            </a:r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17500" y="1587500"/>
            <a:ext cx="88265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en-US" sz="2400" smtClean="0"/>
              <a:t>provides a cross-domain self-managed national </a:t>
            </a:r>
            <a:r>
              <a:rPr lang="en-US" sz="2400" b="1" i="1" smtClean="0"/>
              <a:t>distributed high-throughput computing facility</a:t>
            </a:r>
            <a:r>
              <a:rPr lang="en-US" sz="2400" i="1" smtClean="0"/>
              <a:t>…</a:t>
            </a:r>
          </a:p>
          <a:p>
            <a:pPr>
              <a:lnSpc>
                <a:spcPct val="90000"/>
              </a:lnSpc>
              <a:buFont typeface="Times" pitchFamily="18" charset="0"/>
              <a:buNone/>
            </a:pPr>
            <a:endParaRPr lang="en-US" sz="2400" i="1" smtClean="0"/>
          </a:p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en-US" sz="2400" smtClean="0"/>
              <a:t>that brings together </a:t>
            </a:r>
            <a:r>
              <a:rPr lang="en-US" sz="2400" b="1" i="1" smtClean="0"/>
              <a:t>campus and community infrastructures at all scales…</a:t>
            </a:r>
          </a:p>
          <a:p>
            <a:pPr>
              <a:lnSpc>
                <a:spcPct val="90000"/>
              </a:lnSpc>
              <a:buFont typeface="Times" pitchFamily="18" charset="0"/>
              <a:buNone/>
            </a:pPr>
            <a:endParaRPr lang="en-US" sz="2400" b="1" i="1" smtClean="0"/>
          </a:p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en-US" sz="2400" smtClean="0"/>
              <a:t>to provide services, support and facilitate the needs </a:t>
            </a:r>
            <a:r>
              <a:rPr lang="en-US" sz="2400" b="1" smtClean="0"/>
              <a:t>of scientific and research communities at all scales…</a:t>
            </a:r>
          </a:p>
          <a:p>
            <a:pPr>
              <a:lnSpc>
                <a:spcPct val="90000"/>
              </a:lnSpc>
              <a:buFont typeface="Times" pitchFamily="18" charset="0"/>
              <a:buNone/>
            </a:pPr>
            <a:endParaRPr lang="en-US" sz="2400" b="1" smtClean="0"/>
          </a:p>
          <a:p>
            <a:pPr lvl="1">
              <a:lnSpc>
                <a:spcPct val="90000"/>
              </a:lnSpc>
              <a:buFont typeface="Symbol" pitchFamily="18" charset="2"/>
              <a:buNone/>
            </a:pPr>
            <a:r>
              <a:rPr lang="en-US" smtClean="0"/>
              <a:t>Does not own processing, storage, networking hardware.</a:t>
            </a:r>
          </a:p>
          <a:p>
            <a:pPr lvl="1">
              <a:lnSpc>
                <a:spcPct val="90000"/>
              </a:lnSpc>
              <a:buFont typeface="Symbol" pitchFamily="18" charset="2"/>
              <a:buNone/>
            </a:pPr>
            <a:r>
              <a:rPr lang="en-US" smtClean="0"/>
              <a:t>Does not develop software.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1157288" y="177800"/>
            <a:ext cx="5873750" cy="1143000"/>
          </a:xfrm>
        </p:spPr>
        <p:txBody>
          <a:bodyPr/>
          <a:lstStyle/>
          <a:p>
            <a:r>
              <a:rPr lang="en-US" smtClean="0">
                <a:cs typeface="Verdana" pitchFamily="34" charset="0"/>
              </a:rPr>
              <a:t>OU is an Early Member 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244475" y="1360488"/>
            <a:ext cx="6581775" cy="5026025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smtClean="0"/>
              <a:t>Many contributions</a:t>
            </a:r>
          </a:p>
          <a:p>
            <a:pPr lvl="1"/>
            <a:r>
              <a:rPr lang="en-US" smtClean="0"/>
              <a:t>Exemplar Cross-Campus organization and sharing of computing.</a:t>
            </a:r>
          </a:p>
          <a:p>
            <a:pPr lvl="1"/>
            <a:r>
              <a:rPr lang="en-US" smtClean="0"/>
              <a:t>Testing of new versions of Software</a:t>
            </a:r>
          </a:p>
          <a:p>
            <a:pPr lvl="1"/>
            <a:r>
              <a:rPr lang="en-US" smtClean="0"/>
              <a:t>Allowing computing and caches to be used by many different communities</a:t>
            </a:r>
          </a:p>
          <a:p>
            <a:pPr lvl="1"/>
            <a:r>
              <a:rPr lang="en-US" smtClean="0"/>
              <a:t>Bringing new applications to the table locally and across DOSAR sites.</a:t>
            </a:r>
          </a:p>
          <a:p>
            <a:pPr lvl="1"/>
            <a:r>
              <a:rPr lang="en-US" smtClean="0"/>
              <a:t>Contributions to software including accounting, metrics</a:t>
            </a:r>
          </a:p>
          <a:p>
            <a:pPr lvl="1"/>
            <a:r>
              <a:rPr lang="en-US" smtClean="0"/>
              <a:t>Support for Sao Paolo regional grid.</a:t>
            </a:r>
          </a:p>
          <a:p>
            <a:pPr>
              <a:buFont typeface="Times" pitchFamily="18" charset="0"/>
              <a:buNone/>
            </a:pPr>
            <a:r>
              <a:rPr lang="en-US" smtClean="0"/>
              <a:t>Looking forward to more to come!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9D90D-4C60-4DDA-A90F-E640DDD214CF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70660" name="Picture 4" descr="Picture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7663" y="0"/>
            <a:ext cx="2446337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370763" y="6121400"/>
            <a:ext cx="1651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80"/>
              </a:buClr>
              <a:defRPr/>
            </a:pPr>
            <a:r>
              <a:rPr kumimoji="1" lang="en-US" sz="2000" ker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OSGNews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80"/>
              </a:buClr>
              <a:defRPr/>
            </a:pPr>
            <a:r>
              <a:rPr kumimoji="1" lang="en-US" sz="2000" ker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Nov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Verdana" pitchFamily="34" charset="0"/>
              </a:rPr>
              <a:t>Support for Production Running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388938" y="1481138"/>
            <a:ext cx="7772400" cy="1790700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sz="2400" smtClean="0"/>
              <a:t>Across Independent Facilities for Independent User Communities relying on Production Software: Talk by Dan Fraser later today. </a:t>
            </a:r>
          </a:p>
          <a:p>
            <a:pPr>
              <a:buFont typeface="Times" pitchFamily="18" charset="0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A9202-64EB-4B0C-BCE2-01335C911197}" type="slidenum">
              <a:rPr lang="en-US"/>
              <a:pPr>
                <a:defRPr/>
              </a:pPr>
              <a:t>41</a:t>
            </a:fld>
            <a:endParaRPr lang="en-US"/>
          </a:p>
        </p:txBody>
      </p:sp>
      <p:pic>
        <p:nvPicPr>
          <p:cNvPr id="71684" name="Picture 4" descr="vo_bar_smr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8588" y="2711450"/>
            <a:ext cx="62214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Verdana" pitchFamily="34" charset="0"/>
              </a:rPr>
              <a:t>Knowledge Transfer:  Other Campus-Regional Grids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Sao Paolo State Grid </a:t>
            </a:r>
            <a:r>
              <a:rPr lang="en-US" smtClean="0"/>
              <a:t>in Brazil – GridUNESP – now has </a:t>
            </a:r>
            <a:r>
              <a:rPr lang="en-US" b="1" smtClean="0"/>
              <a:t>7 individual sites/cluster. </a:t>
            </a:r>
          </a:p>
          <a:p>
            <a:r>
              <a:rPr lang="en-US" smtClean="0"/>
              <a:t>Organizationally intending to become </a:t>
            </a:r>
            <a:r>
              <a:rPr lang="en-US" b="1" smtClean="0"/>
              <a:t>Regional Grid</a:t>
            </a:r>
          </a:p>
          <a:p>
            <a:r>
              <a:rPr lang="en-US" b="1" smtClean="0"/>
              <a:t>OU contributions to transfer knowledge, </a:t>
            </a:r>
            <a:r>
              <a:rPr lang="en-US" smtClean="0"/>
              <a:t>OSG services and software.</a:t>
            </a:r>
          </a:p>
          <a:p>
            <a:r>
              <a:rPr lang="en-US" smtClean="0"/>
              <a:t>Another </a:t>
            </a:r>
            <a:r>
              <a:rPr lang="en-US" b="1" smtClean="0"/>
              <a:t>Autonomous Federated Infrastructure </a:t>
            </a:r>
            <a:r>
              <a:rPr lang="en-US" smtClean="0"/>
              <a:t>that will interface to and depend on some OSG, or OSG partner, help.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CCEEC-E48A-4585-8172-757A706819E0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Verdana" pitchFamily="34" charset="0"/>
              </a:rPr>
              <a:t>“viral” extension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8125" y="1535113"/>
            <a:ext cx="6972300" cy="4762500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sz="2400" smtClean="0"/>
              <a:t>Grid Schools and Training sessions give hands on training in technologies and use.</a:t>
            </a:r>
          </a:p>
          <a:p>
            <a:pPr>
              <a:buFont typeface="Times" pitchFamily="18" charset="0"/>
              <a:buNone/>
            </a:pPr>
            <a:endParaRPr lang="en-US" sz="2400" smtClean="0"/>
          </a:p>
          <a:p>
            <a:pPr>
              <a:buFont typeface="Times" pitchFamily="18" charset="0"/>
              <a:buNone/>
            </a:pPr>
            <a:r>
              <a:rPr lang="en-US" sz="2400" smtClean="0"/>
              <a:t>“Engagement” helps early adopters  get successful runs.</a:t>
            </a:r>
          </a:p>
          <a:p>
            <a:pPr>
              <a:buFont typeface="Times" pitchFamily="18" charset="0"/>
              <a:buNone/>
            </a:pPr>
            <a:endParaRPr lang="en-US" sz="2400" smtClean="0"/>
          </a:p>
          <a:p>
            <a:pPr>
              <a:buFont typeface="Times" pitchFamily="18" charset="0"/>
              <a:buNone/>
            </a:pPr>
            <a:endParaRPr lang="en-US" sz="2400" smtClean="0"/>
          </a:p>
          <a:p>
            <a:pPr>
              <a:buFont typeface="Times" pitchFamily="18" charset="0"/>
              <a:buNone/>
            </a:pPr>
            <a:r>
              <a:rPr lang="en-US" sz="2400" smtClean="0"/>
              <a:t>Participate in SC and TeraGrid education workshops.</a:t>
            </a:r>
          </a:p>
          <a:p>
            <a:pPr>
              <a:buFont typeface="Times" pitchFamily="18" charset="0"/>
              <a:buNone/>
            </a:pPr>
            <a:endParaRPr lang="en-US" sz="2400" smtClean="0"/>
          </a:p>
          <a:p>
            <a:pPr>
              <a:buFont typeface="Times" pitchFamily="18" charset="0"/>
              <a:buNone/>
            </a:pPr>
            <a:r>
              <a:rPr lang="en-US" sz="2400" smtClean="0"/>
              <a:t>Extend software through working as part of research groups themselves.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74F4C-A415-4290-954D-468BF0AED86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pic>
        <p:nvPicPr>
          <p:cNvPr id="73732" name="Picture 4" descr="Picture 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4300" y="1882775"/>
            <a:ext cx="18081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 descr="tab.php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0213" y="3219450"/>
            <a:ext cx="266858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6138863" y="3906838"/>
            <a:ext cx="25574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000090"/>
                </a:solidFill>
              </a:rPr>
              <a:t>Goal to integrate into OSG program of work and increase collaboration with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1304925" y="177800"/>
            <a:ext cx="6946900" cy="1143000"/>
          </a:xfrm>
        </p:spPr>
        <p:txBody>
          <a:bodyPr/>
          <a:lstStyle/>
          <a:p>
            <a:r>
              <a:rPr lang="en-US" smtClean="0">
                <a:cs typeface="Verdana" pitchFamily="34" charset="0"/>
              </a:rPr>
              <a:t>International Science Grid </a:t>
            </a:r>
            <a:br>
              <a:rPr lang="en-US" smtClean="0">
                <a:cs typeface="Verdana" pitchFamily="34" charset="0"/>
              </a:rPr>
            </a:br>
            <a:r>
              <a:rPr lang="en-US" smtClean="0">
                <a:cs typeface="Verdana" pitchFamily="34" charset="0"/>
              </a:rPr>
              <a:t>This Week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0" y="1422400"/>
            <a:ext cx="5068888" cy="1719263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sz="2400" smtClean="0"/>
              <a:t>Initiated by OSG, adopted by Europeans, now potentially to include TeraGrid.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FB0C5C-D7CC-4BC9-B3B8-6E59B7BE040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74756" name="Picture 4" descr="Feature - An unexpected bounty of Near Earth Objects.pdf"/>
          <p:cNvPicPr>
            <a:picLocks noChangeAspect="1"/>
          </p:cNvPicPr>
          <p:nvPr/>
        </p:nvPicPr>
        <p:blipFill>
          <a:blip r:embed="rId2"/>
          <a:srcRect l="7480" t="4465" r="7999" b="8228"/>
          <a:stretch>
            <a:fillRect/>
          </a:stretch>
        </p:blipFill>
        <p:spPr bwMode="auto">
          <a:xfrm>
            <a:off x="5457825" y="1587500"/>
            <a:ext cx="3686175" cy="4929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757" name="Picture 5" descr="Picture 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8288" y="2630488"/>
            <a:ext cx="3738562" cy="422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1157288" y="3090863"/>
            <a:ext cx="6946900" cy="1143000"/>
          </a:xfrm>
        </p:spPr>
        <p:txBody>
          <a:bodyPr/>
          <a:lstStyle/>
          <a:p>
            <a:r>
              <a:rPr lang="en-US" smtClean="0">
                <a:cs typeface="Verdana" pitchFamily="34" charset="0"/>
              </a:rPr>
              <a:t>Futures –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930275" y="257175"/>
            <a:ext cx="7699375" cy="1143000"/>
          </a:xfrm>
        </p:spPr>
        <p:txBody>
          <a:bodyPr/>
          <a:lstStyle/>
          <a:p>
            <a:r>
              <a:rPr lang="en-US" smtClean="0">
                <a:cs typeface="Verdana" pitchFamily="34" charset="0"/>
              </a:rPr>
              <a:t>Seeding Expansion in University Campus Grids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185738" y="1363663"/>
            <a:ext cx="7772400" cy="5303837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sz="2400" smtClean="0"/>
              <a:t>~100 US LHC Tier-3s will participate to get data through OSG and run jobs locally and remotely.</a:t>
            </a:r>
          </a:p>
          <a:p>
            <a:pPr>
              <a:buFont typeface="Times" pitchFamily="18" charset="0"/>
              <a:buNone/>
            </a:pPr>
            <a:endParaRPr lang="en-US" sz="2400" smtClean="0"/>
          </a:p>
          <a:p>
            <a:pPr>
              <a:buFont typeface="Times" pitchFamily="18" charset="0"/>
              <a:buNone/>
            </a:pPr>
            <a:r>
              <a:rPr lang="en-US" sz="2400" smtClean="0"/>
              <a:t>New Neescomm (Earthquake shake tables) Community Collaboration sub-committee. 14 equipment sites collect, archive and share data.</a:t>
            </a:r>
          </a:p>
          <a:p>
            <a:pPr>
              <a:buFont typeface="Times" pitchFamily="18" charset="0"/>
              <a:buNone/>
            </a:pPr>
            <a:endParaRPr lang="en-US" sz="2400" smtClean="0"/>
          </a:p>
          <a:p>
            <a:pPr>
              <a:buFont typeface="Times" pitchFamily="18" charset="0"/>
              <a:buNone/>
            </a:pPr>
            <a:r>
              <a:rPr lang="en-US" sz="2400" smtClean="0"/>
              <a:t>Internet2, Educause educate the CIOs, CFOs and Presidents through workshops and “CIDays”.</a:t>
            </a:r>
          </a:p>
          <a:p>
            <a:pPr>
              <a:buFont typeface="Times" pitchFamily="18" charset="0"/>
              <a:buNone/>
            </a:pPr>
            <a:endParaRPr lang="en-US" sz="2400" smtClean="0"/>
          </a:p>
          <a:p>
            <a:pPr>
              <a:buFont typeface="Times" pitchFamily="18" charset="0"/>
              <a:buNone/>
            </a:pPr>
            <a:r>
              <a:rPr lang="en-US" sz="2400" smtClean="0"/>
              <a:t>OSG to participate with TeraGrid Campus Champions.</a:t>
            </a:r>
          </a:p>
          <a:p>
            <a:pPr>
              <a:buFont typeface="Times" pitchFamily="18" charset="0"/>
              <a:buNone/>
            </a:pPr>
            <a:endParaRPr lang="en-US" sz="2400" smtClean="0"/>
          </a:p>
          <a:p>
            <a:pPr>
              <a:buFont typeface="Times" pitchFamily="18" charset="0"/>
              <a:buNone/>
            </a:pPr>
            <a:r>
              <a:rPr lang="en-US" sz="2400" smtClean="0"/>
              <a:t>…..   Your ideas  ??</a:t>
            </a:r>
          </a:p>
          <a:p>
            <a:pPr>
              <a:buFont typeface="Times" pitchFamily="18" charset="0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0E427-C3AA-47BA-B37C-6BA41A0F9DEC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Verdana" pitchFamily="34" charset="0"/>
              </a:rPr>
              <a:t>The OSG &amp; TeraGrid Mix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774700" y="1757363"/>
            <a:ext cx="7772400" cy="4860925"/>
          </a:xfrm>
        </p:spPr>
        <p:txBody>
          <a:bodyPr/>
          <a:lstStyle/>
          <a:p>
            <a:r>
              <a:rPr lang="en-US" sz="2000" smtClean="0"/>
              <a:t>OSG and TeraGrid use same fundamental software. </a:t>
            </a:r>
          </a:p>
          <a:p>
            <a:pPr lvl="1"/>
            <a:r>
              <a:rPr lang="en-US" sz="1800" smtClean="0"/>
              <a:t>Client/user-side software should be easily adaptable to use both.</a:t>
            </a:r>
          </a:p>
          <a:p>
            <a:pPr lvl="1"/>
            <a:r>
              <a:rPr lang="en-US" sz="1800" smtClean="0"/>
              <a:t>Several portals access both (Nanohub, RENCI, GIGI)</a:t>
            </a:r>
          </a:p>
          <a:p>
            <a:endParaRPr lang="en-US" sz="2000" smtClean="0"/>
          </a:p>
          <a:p>
            <a:r>
              <a:rPr lang="en-US" sz="2000" smtClean="0"/>
              <a:t>To use TeraGrid you need to apply for and be granted an Allocation.</a:t>
            </a:r>
          </a:p>
          <a:p>
            <a:endParaRPr lang="en-US" sz="2000" smtClean="0"/>
          </a:p>
          <a:p>
            <a:r>
              <a:rPr lang="en-US" sz="2000" smtClean="0"/>
              <a:t>To use OSG you need to register with a Community or VO.  OSG provides some “ready made” VOs:</a:t>
            </a:r>
          </a:p>
          <a:p>
            <a:pPr lvl="1"/>
            <a:r>
              <a:rPr lang="en-US" sz="1800" smtClean="0"/>
              <a:t>OSGEDU is  a VO for Students and Teachers</a:t>
            </a:r>
          </a:p>
          <a:p>
            <a:pPr lvl="1"/>
            <a:r>
              <a:rPr lang="en-US" sz="1800" smtClean="0"/>
              <a:t>Engage is a VO where we help you get your code to run and then run “helper services” for you to monitor your runs, select sites where your code will run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CD509-0CF7-4C5F-986F-08D06DC4E5E2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18" charset="0"/>
              <a:buNone/>
            </a:pPr>
            <a:r>
              <a:rPr lang="en-US" smtClean="0"/>
              <a:t>We (OSG) aim to be a driver for and </a:t>
            </a:r>
          </a:p>
          <a:p>
            <a:pPr>
              <a:buFont typeface="Times" pitchFamily="18" charset="0"/>
              <a:buNone/>
            </a:pPr>
            <a:r>
              <a:rPr lang="en-US" smtClean="0"/>
              <a:t>	</a:t>
            </a:r>
          </a:p>
          <a:p>
            <a:pPr>
              <a:buFont typeface="Times" pitchFamily="18" charset="0"/>
              <a:buNone/>
            </a:pPr>
            <a:r>
              <a:rPr lang="en-US" smtClean="0"/>
              <a:t>An integral part of the</a:t>
            </a:r>
          </a:p>
          <a:p>
            <a:pPr>
              <a:buFont typeface="Times" pitchFamily="18" charset="0"/>
              <a:buNone/>
            </a:pPr>
            <a:endParaRPr lang="en-US" smtClean="0"/>
          </a:p>
          <a:p>
            <a:pPr>
              <a:buFont typeface="Times" pitchFamily="18" charset="0"/>
              <a:buNone/>
            </a:pPr>
            <a:r>
              <a:rPr lang="en-US" smtClean="0"/>
              <a:t>			National   Cyber-Infrastructure</a:t>
            </a:r>
          </a:p>
          <a:p>
            <a:pPr>
              <a:buFont typeface="Times" pitchFamily="18" charset="0"/>
              <a:buNone/>
            </a:pPr>
            <a:endParaRPr lang="en-US" smtClean="0"/>
          </a:p>
          <a:p>
            <a:pPr>
              <a:buFont typeface="Times" pitchFamily="18" charset="0"/>
              <a:buNone/>
            </a:pPr>
            <a:r>
              <a:rPr lang="en-US" smtClean="0"/>
              <a:t>! With Continued Help and Involvement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4503D-520A-47A7-A54B-E12F4C1C99A0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7885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Verdana" pitchFamily="34" charset="0"/>
              </a:rPr>
              <a:t>A National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8559800" cy="889000"/>
          </a:xfrm>
        </p:spPr>
        <p:txBody>
          <a:bodyPr/>
          <a:lstStyle/>
          <a:p>
            <a:r>
              <a:rPr lang="en-US" smtClean="0">
                <a:latin typeface="Calibri" pitchFamily="34" charset="0"/>
                <a:cs typeface="Verdana" pitchFamily="34" charset="0"/>
              </a:rPr>
              <a:t>National Science Foundation Landscape </a:t>
            </a:r>
            <a:br>
              <a:rPr lang="en-US" smtClean="0">
                <a:latin typeface="Calibri" pitchFamily="34" charset="0"/>
                <a:cs typeface="Verdana" pitchFamily="34" charset="0"/>
              </a:rPr>
            </a:br>
            <a:r>
              <a:rPr lang="en-US" smtClean="0">
                <a:latin typeface="Calibri" pitchFamily="34" charset="0"/>
                <a:cs typeface="Verdana" pitchFamily="34" charset="0"/>
              </a:rPr>
              <a:t>– Ed Seidel, Feb 2009</a:t>
            </a:r>
          </a:p>
        </p:txBody>
      </p:sp>
      <p:pic>
        <p:nvPicPr>
          <p:cNvPr id="79874" name="Content Placeholder 4" descr="Ed Seidel slides - Tempe 2009 31.pdf"/>
          <p:cNvPicPr>
            <a:picLocks noGrp="1" noChangeAspect="1"/>
          </p:cNvPicPr>
          <p:nvPr>
            <p:ph idx="1"/>
          </p:nvPr>
        </p:nvPicPr>
        <p:blipFill>
          <a:blip r:embed="rId2"/>
          <a:srcRect l="-774" r="-728"/>
          <a:stretch>
            <a:fillRect/>
          </a:stretch>
        </p:blipFill>
        <p:spPr>
          <a:xfrm>
            <a:off x="787400" y="1028700"/>
            <a:ext cx="7607300" cy="5829300"/>
          </a:xfrm>
        </p:spPr>
      </p:pic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FB9F-94DD-40DF-B09E-961EC2514C35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79876" name="Oval 5"/>
          <p:cNvSpPr>
            <a:spLocks noChangeArrowheads="1"/>
          </p:cNvSpPr>
          <p:nvPr/>
        </p:nvSpPr>
        <p:spPr bwMode="auto">
          <a:xfrm>
            <a:off x="1498600" y="4743450"/>
            <a:ext cx="1465263" cy="1128713"/>
          </a:xfrm>
          <a:prstGeom prst="ellipse">
            <a:avLst/>
          </a:prstGeom>
          <a:noFill/>
          <a:ln w="130175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79877" name="Right Arrow 6"/>
          <p:cNvSpPr>
            <a:spLocks noChangeArrowheads="1"/>
          </p:cNvSpPr>
          <p:nvPr/>
        </p:nvSpPr>
        <p:spPr bwMode="auto">
          <a:xfrm rot="3486208">
            <a:off x="-93662" y="3690937"/>
            <a:ext cx="2001838" cy="823913"/>
          </a:xfrm>
          <a:prstGeom prst="rightArrow">
            <a:avLst>
              <a:gd name="adj1" fmla="val 50000"/>
              <a:gd name="adj2" fmla="val 50067"/>
            </a:avLst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19100" y="203200"/>
            <a:ext cx="8724900" cy="1143000"/>
          </a:xfrm>
        </p:spPr>
        <p:txBody>
          <a:bodyPr/>
          <a:lstStyle/>
          <a:p>
            <a:r>
              <a:rPr lang="en-US" smtClean="0">
                <a:cs typeface="Verdana" pitchFamily="34" charset="0"/>
              </a:rPr>
              <a:t>Wide Area Science</a:t>
            </a:r>
            <a:br>
              <a:rPr lang="en-US" smtClean="0">
                <a:cs typeface="Verdana" pitchFamily="34" charset="0"/>
              </a:rPr>
            </a:br>
            <a:r>
              <a:rPr lang="en-US" smtClean="0">
                <a:cs typeface="Verdana" pitchFamily="34" charset="0"/>
              </a:rPr>
              <a:t>Distributed Computing Social Network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03213" y="1481138"/>
            <a:ext cx="8413750" cy="4762500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sz="2400" smtClean="0"/>
              <a:t>A Consortium with more than 100 institutions of Scientists, IT and Software Providers.</a:t>
            </a:r>
          </a:p>
          <a:p>
            <a:pPr>
              <a:buFont typeface="Times" pitchFamily="18" charset="0"/>
              <a:buNone/>
            </a:pPr>
            <a:r>
              <a:rPr lang="en-US" sz="2400" smtClean="0"/>
              <a:t>A 5 year funded project ($6M/yr) across NSF and DOE SciDAC-2 with staff at 16 institutions.</a:t>
            </a:r>
          </a:p>
          <a:p>
            <a:pPr>
              <a:buFont typeface="Times" pitchFamily="18" charset="0"/>
              <a:buNone/>
            </a:pPr>
            <a:r>
              <a:rPr lang="en-US" sz="2400" smtClean="0"/>
              <a:t>Staff provides all aspects of the core distributed facility: software, operations, user and administrator support, security, training, collaboration with peers.</a:t>
            </a:r>
          </a:p>
          <a:p>
            <a:pPr>
              <a:buFont typeface="Times" pitchFamily="18" charset="0"/>
              <a:buNone/>
            </a:pPr>
            <a:r>
              <a:rPr lang="en-US" sz="2400" smtClean="0"/>
              <a:t>Consortium members make significant contributions. Most active are Physics Collaborations: HEP, NP, LIGO, who are prepared to collaborate with and support other programs and disciplines.</a:t>
            </a:r>
          </a:p>
          <a:p>
            <a:pPr>
              <a:buFont typeface="Times" pitchFamily="18" charset="0"/>
              <a:buNone/>
            </a:pPr>
            <a:r>
              <a:rPr lang="en-US" sz="2400" smtClean="0"/>
              <a:t>Active partnerships with European projects, ESNET, Internet2, Condor, Globus…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9633A-9426-4AD0-B889-DCAB93888D5F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Content Placeholder 4" descr="Ed Seidel slides - Tempe 2009 31.pdf"/>
          <p:cNvPicPr>
            <a:picLocks noGrp="1" noChangeAspect="1"/>
          </p:cNvPicPr>
          <p:nvPr>
            <p:ph idx="1"/>
          </p:nvPr>
        </p:nvPicPr>
        <p:blipFill>
          <a:blip r:embed="rId2"/>
          <a:srcRect l="-774" t="11546" r="-728"/>
          <a:stretch>
            <a:fillRect/>
          </a:stretch>
        </p:blipFill>
        <p:spPr>
          <a:xfrm>
            <a:off x="749300" y="977900"/>
            <a:ext cx="7607300" cy="5156200"/>
          </a:xfrm>
        </p:spPr>
      </p:pic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47100" y="5372100"/>
            <a:ext cx="419100" cy="457200"/>
          </a:xfrm>
        </p:spPr>
        <p:txBody>
          <a:bodyPr/>
          <a:lstStyle/>
          <a:p>
            <a:pPr>
              <a:defRPr/>
            </a:pPr>
            <a:fld id="{A0C835CD-7D68-47DE-957A-1E4F29A4E872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80899" name="Plaque 4"/>
          <p:cNvSpPr>
            <a:spLocks noChangeArrowheads="1"/>
          </p:cNvSpPr>
          <p:nvPr/>
        </p:nvSpPr>
        <p:spPr bwMode="auto">
          <a:xfrm>
            <a:off x="863600" y="1104900"/>
            <a:ext cx="3733800" cy="4483100"/>
          </a:xfrm>
          <a:prstGeom prst="plaque">
            <a:avLst>
              <a:gd name="adj" fmla="val 16667"/>
            </a:avLst>
          </a:prstGeom>
          <a:noFill/>
          <a:ln w="142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80900" name="TextBox 5"/>
          <p:cNvSpPr txBox="1">
            <a:spLocks noChangeArrowheads="1"/>
          </p:cNvSpPr>
          <p:nvPr/>
        </p:nvSpPr>
        <p:spPr bwMode="auto">
          <a:xfrm>
            <a:off x="1358900" y="2235200"/>
            <a:ext cx="2540000" cy="46196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</a:rPr>
              <a:t>Collaboratory</a:t>
            </a:r>
          </a:p>
        </p:txBody>
      </p:sp>
      <p:sp>
        <p:nvSpPr>
          <p:cNvPr id="80901" name="TextBox 5"/>
          <p:cNvSpPr txBox="1">
            <a:spLocks noChangeArrowheads="1"/>
          </p:cNvSpPr>
          <p:nvPr/>
        </p:nvSpPr>
        <p:spPr bwMode="auto">
          <a:xfrm>
            <a:off x="1358900" y="3479800"/>
            <a:ext cx="2540000" cy="46196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</a:rPr>
              <a:t>Workflow</a:t>
            </a:r>
          </a:p>
        </p:txBody>
      </p:sp>
      <p:sp>
        <p:nvSpPr>
          <p:cNvPr id="80902" name="Title 1"/>
          <p:cNvSpPr>
            <a:spLocks noGrp="1"/>
          </p:cNvSpPr>
          <p:nvPr>
            <p:ph type="title"/>
          </p:nvPr>
        </p:nvSpPr>
        <p:spPr>
          <a:xfrm>
            <a:off x="908050" y="0"/>
            <a:ext cx="8050213" cy="1143000"/>
          </a:xfrm>
        </p:spPr>
        <p:txBody>
          <a:bodyPr/>
          <a:lstStyle/>
          <a:p>
            <a:r>
              <a:rPr lang="en-US" smtClean="0">
                <a:cs typeface="Verdana" pitchFamily="34" charset="0"/>
              </a:rPr>
              <a:t>OSG looks at the Whole System</a:t>
            </a:r>
          </a:p>
        </p:txBody>
      </p:sp>
      <p:sp>
        <p:nvSpPr>
          <p:cNvPr id="80903" name="Right Arrow 8"/>
          <p:cNvSpPr>
            <a:spLocks noChangeArrowheads="1"/>
          </p:cNvSpPr>
          <p:nvPr/>
        </p:nvSpPr>
        <p:spPr bwMode="auto">
          <a:xfrm rot="3486208">
            <a:off x="-794" y="296069"/>
            <a:ext cx="1487488" cy="825500"/>
          </a:xfrm>
          <a:prstGeom prst="rightArrow">
            <a:avLst>
              <a:gd name="adj1" fmla="val 50000"/>
              <a:gd name="adj2" fmla="val 49978"/>
            </a:avLst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Verdana" pitchFamily="34" charset="0"/>
              </a:rPr>
              <a:t>E.g. Smooth support for all scales of parallel jobs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204788" y="1533525"/>
            <a:ext cx="8572500" cy="4941888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sz="2400" smtClean="0"/>
              <a:t>New OSG satellite project to test small-scale parallel jobs that use multiple cores on one CPU-box. </a:t>
            </a:r>
          </a:p>
          <a:p>
            <a:pPr>
              <a:buFont typeface="Times" pitchFamily="18" charset="0"/>
              <a:buNone/>
            </a:pPr>
            <a:r>
              <a:rPr lang="en-US" sz="2400" smtClean="0"/>
              <a:t>Fills gap between single processor, high throughput, support from OSG and large MPI, high performance, from TeraGrid.</a:t>
            </a:r>
          </a:p>
          <a:p>
            <a:pPr algn="ctr">
              <a:buFont typeface="Times" pitchFamily="18" charset="0"/>
              <a:buNone/>
            </a:pPr>
            <a:r>
              <a:rPr lang="en-US" sz="2400" b="1" smtClean="0"/>
              <a:t>OSCER to be the first site used! </a:t>
            </a:r>
          </a:p>
          <a:p>
            <a:pPr>
              <a:buFont typeface="Times" pitchFamily="18" charset="0"/>
              <a:buNone/>
            </a:pPr>
            <a:r>
              <a:rPr lang="en-US" sz="2400" smtClean="0"/>
              <a:t>More OSG-TG Collaboration coming? Note words in TG extension project:</a:t>
            </a:r>
          </a:p>
          <a:p>
            <a:pPr>
              <a:buFont typeface="Times" pitchFamily="18" charset="0"/>
              <a:buNone/>
            </a:pPr>
            <a:r>
              <a:rPr lang="en-US" sz="1600" smtClean="0"/>
              <a:t>*    Continue to support several resources into 2011. This includes the Track 2 systems, ….</a:t>
            </a:r>
          </a:p>
          <a:p>
            <a:pPr>
              <a:buFont typeface="Times" pitchFamily="18" charset="0"/>
              <a:buNone/>
            </a:pPr>
            <a:r>
              <a:rPr lang="en-US" sz="1600" smtClean="0"/>
              <a:t>*    Allow high-throughput, Open Science Grid-style jobs.</a:t>
            </a:r>
          </a:p>
          <a:p>
            <a:pPr>
              <a:buFont typeface="Times" pitchFamily="18" charset="0"/>
              <a:buNone/>
            </a:pPr>
            <a:r>
              <a:rPr lang="en-US" sz="1600" smtClean="0"/>
              <a:t>*    Enable exploration of interoperability and technology sharing.</a:t>
            </a:r>
          </a:p>
          <a:p>
            <a:pPr>
              <a:buFont typeface="Times" pitchFamily="18" charset="0"/>
              <a:buNone/>
            </a:pPr>
            <a:r>
              <a:rPr lang="en-US" sz="1600" smtClean="0"/>
              <a:t>*    Provide a transition platform for users coming from university- or departmental-level resources.</a:t>
            </a:r>
          </a:p>
          <a:p>
            <a:pPr>
              <a:buFont typeface="Times" pitchFamily="18" charset="0"/>
              <a:buNone/>
            </a:pPr>
            <a:r>
              <a:rPr lang="en-US" sz="1600" smtClean="0"/>
              <a:t>*    Support unique compute platforms and massive storage systems….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3CAF1-2AAF-47C4-8747-5D69DCBC459B}" type="slidenum">
              <a:rPr lang="en-US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1" descr="Slide1.gif"/>
          <p:cNvPicPr>
            <a:picLocks noChangeAspect="1"/>
          </p:cNvPicPr>
          <p:nvPr/>
        </p:nvPicPr>
        <p:blipFill>
          <a:blip r:embed="rId2"/>
          <a:srcRect r="7326"/>
          <a:stretch>
            <a:fillRect/>
          </a:stretch>
        </p:blipFill>
        <p:spPr bwMode="auto">
          <a:xfrm>
            <a:off x="6208713" y="2308225"/>
            <a:ext cx="26987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1420813" y="225425"/>
            <a:ext cx="7481887" cy="1373188"/>
          </a:xfrm>
        </p:spPr>
        <p:txBody>
          <a:bodyPr/>
          <a:lstStyle/>
          <a:p>
            <a:r>
              <a:rPr lang="en-US" smtClean="0">
                <a:latin typeface="Calibri" pitchFamily="34" charset="0"/>
                <a:cs typeface="Verdana" pitchFamily="34" charset="0"/>
              </a:rPr>
              <a:t>Provide software Glue for use of the full suite of computing resources out there  </a:t>
            </a:r>
            <a:br>
              <a:rPr lang="en-US" smtClean="0">
                <a:latin typeface="Calibri" pitchFamily="34" charset="0"/>
                <a:cs typeface="Verdana" pitchFamily="34" charset="0"/>
              </a:rPr>
            </a:br>
            <a:endParaRPr lang="en-US" smtClean="0">
              <a:latin typeface="Calibri" pitchFamily="34" charset="0"/>
              <a:cs typeface="Verdana" pitchFamily="34" charset="0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141288" y="1568450"/>
            <a:ext cx="7772400" cy="4064000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sz="2400" smtClean="0"/>
              <a:t>Integrate commercial Cloud computing –Amazon, Google etc.</a:t>
            </a:r>
          </a:p>
          <a:p>
            <a:pPr>
              <a:buFont typeface="Times" pitchFamily="18" charset="0"/>
              <a:buNone/>
            </a:pPr>
            <a:r>
              <a:rPr lang="en-US" sz="2400" smtClean="0"/>
              <a:t>“No campus left behind”.</a:t>
            </a:r>
          </a:p>
          <a:p>
            <a:pPr>
              <a:buFont typeface="Times" pitchFamily="18" charset="0"/>
              <a:buNone/>
            </a:pPr>
            <a:r>
              <a:rPr lang="en-US" sz="2400" smtClean="0"/>
              <a:t>Support Virtual Machines of various types.</a:t>
            </a:r>
          </a:p>
          <a:p>
            <a:pPr>
              <a:buFont typeface="Times" pitchFamily="18" charset="0"/>
              <a:buNone/>
            </a:pPr>
            <a:r>
              <a:rPr lang="en-US" sz="2400" smtClean="0"/>
              <a:t>Bringing in the next generaions.</a:t>
            </a:r>
          </a:p>
          <a:p>
            <a:pPr>
              <a:buFont typeface="Times" pitchFamily="18" charset="0"/>
              <a:buNone/>
            </a:pPr>
            <a:r>
              <a:rPr lang="en-US" sz="2400" smtClean="0"/>
              <a:t>Unique HPC &amp; visualization engines.</a:t>
            </a:r>
          </a:p>
          <a:p>
            <a:pPr>
              <a:buFont typeface="Times" pitchFamily="18" charset="0"/>
              <a:buNone/>
            </a:pPr>
            <a:r>
              <a:rPr lang="en-US" sz="2400" smtClean="0"/>
              <a:t>Integrate the laptops,iphones..</a:t>
            </a:r>
          </a:p>
          <a:p>
            <a:pPr>
              <a:buFont typeface="Times" pitchFamily="18" charset="0"/>
              <a:buNone/>
            </a:pPr>
            <a:r>
              <a:rPr lang="en-US" sz="2400" smtClean="0"/>
              <a:t>Shared  data repositories &amp;  large local data silos.</a:t>
            </a:r>
          </a:p>
          <a:p>
            <a:pPr>
              <a:buFont typeface="Times" pitchFamily="18" charset="0"/>
              <a:buNone/>
            </a:pPr>
            <a:r>
              <a:rPr lang="en-US" sz="2400" smtClean="0"/>
              <a:t>Data from multi-robots and distributed sensors.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F0AA0-20BF-46B4-B1E0-CDFC467DA15B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Verdana" pitchFamily="34" charset="0"/>
              </a:rPr>
              <a:t>Virtual Organizations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18" charset="0"/>
              <a:buNone/>
            </a:pPr>
            <a:r>
              <a:rPr lang="en-US" smtClean="0"/>
              <a:t>OSG works with Virtual Organizations or Communities </a:t>
            </a:r>
          </a:p>
          <a:p>
            <a:pPr>
              <a:buFont typeface="Times" pitchFamily="18" charset="0"/>
              <a:buNone/>
            </a:pPr>
            <a:endParaRPr lang="en-US" smtClean="0"/>
          </a:p>
          <a:p>
            <a:pPr>
              <a:buFont typeface="Times" pitchFamily="18" charset="0"/>
              <a:buNone/>
            </a:pPr>
            <a:r>
              <a:rPr lang="en-US" smtClean="0"/>
              <a:t>There are 30 VOs in OSG spanning scientific, regional, campus, international and education,</a:t>
            </a:r>
          </a:p>
          <a:p>
            <a:pPr>
              <a:buFont typeface="Times" pitchFamily="18" charset="0"/>
              <a:buNone/>
            </a:pPr>
            <a:endParaRPr lang="en-US" smtClean="0"/>
          </a:p>
          <a:p>
            <a:pPr>
              <a:buFont typeface="Times" pitchFamily="18" charset="0"/>
              <a:buNone/>
            </a:pPr>
            <a:r>
              <a:rPr lang="en-US" smtClean="0"/>
              <a:t>There are specific “OSG owned VOs” to accommodate individual users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66E34-73F7-41F7-9326-5475022084C5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24580" name="Picture 3" descr="C:\Users\shinsenai\AppData\Local\Microsoft\Windows\Temporary Internet Files\Low\Content.IE5\GXKWZFJS\j043392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3773488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5" descr="C:\Users\shinsenai\AppData\Local\Microsoft\Windows\Temporary Internet Files\Low\Content.IE5\GJXG6PXW\j043487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1175" y="5619750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Users\shinsenai\AppData\Local\Microsoft\Windows\Temporary Internet Files\Low\Content.IE5\Q7BBCH9N\j0433941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1563" y="56261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6" descr="C:\Users\shinsenai\AppData\Local\Microsoft\Windows\Temporary Internet Files\Low\Content.IE5\PJT5U8M1\j043265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9325" y="225742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7" descr="C:\Users\shinsenai\AppData\Local\Microsoft\Windows\Temporary Internet Files\Low\Content.IE5\GXKWZFJS\j0434901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6875" y="22050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Verdana" pitchFamily="34" charset="0"/>
              </a:rPr>
              <a:t>Map of Accessible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82865-320A-4BF5-A2DC-8241DDED6688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763" y="1679575"/>
            <a:ext cx="61134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251325" y="5715000"/>
            <a:ext cx="48926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1" lang="en-US" sz="3200" b="1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  <a:t> </a:t>
            </a:r>
            <a:r>
              <a:rPr kumimoji="1" lang="en-US" b="1" kern="0">
                <a:solidFill>
                  <a:srgbClr val="000080"/>
                </a:solidFill>
                <a:latin typeface="+mn-lt"/>
                <a:ea typeface="+mj-ea"/>
                <a:cs typeface="Verdana"/>
              </a:rPr>
              <a:t>Why User map not yet feasible.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82863" y="1300163"/>
            <a:ext cx="3719512" cy="36163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300163"/>
            <a:ext cx="3717925" cy="3616325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59388" y="1300163"/>
            <a:ext cx="3717925" cy="3616325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709613" y="2716213"/>
            <a:ext cx="178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</a:rPr>
              <a:t>Fermilab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3654425" y="2290763"/>
            <a:ext cx="164465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</a:rPr>
              <a:t>Open </a:t>
            </a:r>
          </a:p>
          <a:p>
            <a:pPr algn="ctr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</a:rPr>
              <a:t>Science </a:t>
            </a:r>
          </a:p>
          <a:p>
            <a:pPr algn="ctr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</a:rPr>
              <a:t>Grid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6534150" y="2649538"/>
            <a:ext cx="164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</a:rPr>
              <a:t>OSCER</a:t>
            </a: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1624013" y="5345113"/>
            <a:ext cx="6257925" cy="46196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</a:rPr>
              <a:t>Federated Autonomous CyberInfrastructures</a:t>
            </a:r>
          </a:p>
        </p:txBody>
      </p: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2382838" y="230188"/>
            <a:ext cx="4770437" cy="46196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</a:rPr>
              <a:t>The Distributed Computing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25763" y="684213"/>
            <a:ext cx="3357562" cy="31702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98450" y="3513138"/>
            <a:ext cx="3387725" cy="3189287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22900" y="3567113"/>
            <a:ext cx="3378200" cy="3159125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075" y="4349750"/>
            <a:ext cx="2536825" cy="1508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+mn-lt"/>
                <a:ea typeface="ＭＳ Ｐゴシック" pitchFamily="16" charset="-128"/>
                <a:cs typeface="+mn-cs"/>
              </a:rPr>
              <a:t>Campus Grid &amp;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+mn-lt"/>
                <a:ea typeface="ＭＳ Ｐゴシック" pitchFamily="16" charset="-128"/>
                <a:cs typeface="+mn-cs"/>
              </a:rPr>
              <a:t>Large Scale Science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+mn-lt"/>
                <a:ea typeface="ＭＳ Ｐゴシック" pitchFamily="16" charset="-128"/>
                <a:cs typeface="+mn-cs"/>
              </a:rPr>
              <a:t>Community Grids &amp;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+mn-lt"/>
                <a:ea typeface="ＭＳ Ｐゴシック" pitchFamily="16" charset="-128"/>
                <a:cs typeface="+mn-cs"/>
              </a:rPr>
              <a:t>DOE Lab IT Facility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9800" y="1333500"/>
            <a:ext cx="2346325" cy="1878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+mn-lt"/>
                <a:ea typeface="ＭＳ Ｐゴシック" pitchFamily="16" charset="-128"/>
                <a:cs typeface="+mn-cs"/>
              </a:rPr>
              <a:t>National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+mn-lt"/>
                <a:ea typeface="ＭＳ Ｐゴシック" pitchFamily="16" charset="-128"/>
                <a:cs typeface="+mn-cs"/>
              </a:rPr>
              <a:t>Cyber-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+mn-lt"/>
                <a:ea typeface="ＭＳ Ｐゴシック" pitchFamily="16" charset="-128"/>
                <a:cs typeface="+mn-cs"/>
              </a:rPr>
              <a:t>Infrastructure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+mn-lt"/>
                <a:ea typeface="ＭＳ Ｐゴシック" pitchFamily="16" charset="-128"/>
                <a:cs typeface="+mn-cs"/>
              </a:rPr>
              <a:t>Part of World-Wide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+mn-lt"/>
                <a:ea typeface="ＭＳ Ｐゴシック" pitchFamily="16" charset="-128"/>
                <a:cs typeface="+mn-cs"/>
              </a:rPr>
              <a:t>Infrastructure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9425" y="4518025"/>
            <a:ext cx="3087688" cy="1508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+mn-lt"/>
                <a:ea typeface="ＭＳ Ｐゴシック" pitchFamily="16" charset="-128"/>
                <a:cs typeface="+mn-cs"/>
              </a:rPr>
              <a:t>Faculty, Cross-Campus &amp;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+mn-lt"/>
                <a:ea typeface="ＭＳ Ｐゴシック" pitchFamily="16" charset="-128"/>
                <a:cs typeface="+mn-cs"/>
              </a:rPr>
              <a:t>Regional Grids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+mn-lt"/>
                <a:ea typeface="ＭＳ Ｐゴシック" pitchFamily="16" charset="-128"/>
                <a:cs typeface="+mn-cs"/>
              </a:rPr>
              <a:t>Students, Educators,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+mn-lt"/>
                <a:ea typeface="ＭＳ Ｐゴシック" pitchFamily="16" charset="-128"/>
                <a:cs typeface="+mn-cs"/>
              </a:rPr>
              <a:t>Researchers, CS…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panese Art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10792</TotalTime>
  <Words>2072</Words>
  <Application>Microsoft Macintosh PowerPoint</Application>
  <PresentationFormat>On-screen Show (4:3)</PresentationFormat>
  <Paragraphs>448</Paragraphs>
  <Slides>52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Arial</vt:lpstr>
      <vt:lpstr>ＭＳ Ｐゴシック</vt:lpstr>
      <vt:lpstr>Verdana</vt:lpstr>
      <vt:lpstr>Times</vt:lpstr>
      <vt:lpstr>Symbol</vt:lpstr>
      <vt:lpstr>Wingdings</vt:lpstr>
      <vt:lpstr>Times New Roman</vt:lpstr>
      <vt:lpstr>Calibri</vt:lpstr>
      <vt:lpstr>Comic Sans MS</vt:lpstr>
      <vt:lpstr>Lucida Grande</vt:lpstr>
      <vt:lpstr>ヒラギノ角ゴ Pro W3</vt:lpstr>
      <vt:lpstr>Century Gothic</vt:lpstr>
      <vt:lpstr>Futura</vt:lpstr>
      <vt:lpstr>Japanese Art</vt:lpstr>
      <vt:lpstr>Japanese Art</vt:lpstr>
      <vt:lpstr> Collaborative Science,  Campus Cyberinfrastructure, &amp; the Open Science Grid  </vt:lpstr>
      <vt:lpstr>Outline</vt:lpstr>
      <vt:lpstr>Fermilab  </vt:lpstr>
      <vt:lpstr>OSG</vt:lpstr>
      <vt:lpstr>Wide Area Science Distributed Computing Social Network</vt:lpstr>
      <vt:lpstr>Virtual Organizations</vt:lpstr>
      <vt:lpstr>Map of Accessible Resources</vt:lpstr>
      <vt:lpstr>Slide 8</vt:lpstr>
      <vt:lpstr>Slide 9</vt:lpstr>
      <vt:lpstr>Several Current Models  for Campus Grids (in OSG)</vt:lpstr>
      <vt:lpstr>A Campus Condor pool with  no OSG connectivity e.g University of North Carolina, </vt:lpstr>
      <vt:lpstr>FermiGrid : Cross Campus sharing with Each Cluster a Node on the Wide Area Grid</vt:lpstr>
      <vt:lpstr>Cross Campus sharing with Each Cluster also a Node on the Wide Area Grid</vt:lpstr>
      <vt:lpstr>Slide 14</vt:lpstr>
      <vt:lpstr>OSCER</vt:lpstr>
      <vt:lpstr>OSG Helps</vt:lpstr>
      <vt:lpstr>Slide 17</vt:lpstr>
      <vt:lpstr>Slide 18</vt:lpstr>
      <vt:lpstr>Slide 19</vt:lpstr>
      <vt:lpstr>Glide-ins at RENCI</vt:lpstr>
      <vt:lpstr>Overlaid Workspaces</vt:lpstr>
      <vt:lpstr>Slide 22</vt:lpstr>
      <vt:lpstr>Slide 23</vt:lpstr>
      <vt:lpstr>RESULTS from  Supporting the Search for the Origin of Mass</vt:lpstr>
      <vt:lpstr>Slide 25</vt:lpstr>
      <vt:lpstr>Slide 26</vt:lpstr>
      <vt:lpstr>Scale of LHC Usage in US</vt:lpstr>
      <vt:lpstr>OSCER Contributes</vt:lpstr>
      <vt:lpstr>Fermilab brings Large Data Storage, Network and Data Movement expertise</vt:lpstr>
      <vt:lpstr>Slide 30</vt:lpstr>
      <vt:lpstr>Some other users</vt:lpstr>
      <vt:lpstr>Once applications are adapted, communities ramp up to use multiple sites quickly</vt:lpstr>
      <vt:lpstr>Sharing of Software and Knowledge</vt:lpstr>
      <vt:lpstr>Slide 34</vt:lpstr>
      <vt:lpstr>Slide 35</vt:lpstr>
      <vt:lpstr>Slide 36</vt:lpstr>
      <vt:lpstr>Software Components</vt:lpstr>
      <vt:lpstr>Why Depend on OSG for Software?</vt:lpstr>
      <vt:lpstr>Slide 39</vt:lpstr>
      <vt:lpstr>OU is an Early Member </vt:lpstr>
      <vt:lpstr>Support for Production Running</vt:lpstr>
      <vt:lpstr>Knowledge Transfer:  Other Campus-Regional Grids</vt:lpstr>
      <vt:lpstr>“viral” extension</vt:lpstr>
      <vt:lpstr>International Science Grid  This Week</vt:lpstr>
      <vt:lpstr>Futures – Vision</vt:lpstr>
      <vt:lpstr>Seeding Expansion in University Campus Grids</vt:lpstr>
      <vt:lpstr>The OSG &amp; TeraGrid Mix</vt:lpstr>
      <vt:lpstr>A National Vision</vt:lpstr>
      <vt:lpstr>National Science Foundation Landscape  – Ed Seidel, Feb 2009</vt:lpstr>
      <vt:lpstr>OSG looks at the Whole System</vt:lpstr>
      <vt:lpstr>E.g. Smooth support for all scales of parallel jobs</vt:lpstr>
      <vt:lpstr>Provide software Glue for use of the full suite of computing resources out there   </vt:lpstr>
    </vt:vector>
  </TitlesOfParts>
  <Manager>OSG Resource Managers</Manager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OSG Finance Board Review 09 May 2008</dc:title>
  <dc:creator>Chander Sehgal</dc:creator>
  <cp:keywords/>
  <cp:lastModifiedBy>admin</cp:lastModifiedBy>
  <cp:revision>531</cp:revision>
  <cp:lastPrinted>2007-02-13T22:42:37Z</cp:lastPrinted>
  <dcterms:created xsi:type="dcterms:W3CDTF">2009-10-07T14:14:42Z</dcterms:created>
  <dcterms:modified xsi:type="dcterms:W3CDTF">2009-10-11T18:01:23Z</dcterms:modified>
</cp:coreProperties>
</file>